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9" r:id="rId6"/>
  </p:sldIdLst>
  <p:sldSz cx="9906000" cy="6858000" type="A4"/>
  <p:notesSz cx="9906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okes, Gary" initials="SG" lastIdx="4" clrIdx="0">
    <p:extLst>
      <p:ext uri="{19B8F6BF-5375-455C-9EA6-DF929625EA0E}">
        <p15:presenceInfo xmlns:p15="http://schemas.microsoft.com/office/powerpoint/2012/main" userId="S-1-5-21-852109325-4236797708-1392725387-357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5FE012-7CF5-425F-ACA4-54F88DAC5910}" v="2" dt="2024-04-12T16:14:38.85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147" autoAdjust="0"/>
    <p:restoredTop sz="94660"/>
  </p:normalViewPr>
  <p:slideViewPr>
    <p:cSldViewPr>
      <p:cViewPr varScale="1">
        <p:scale>
          <a:sx n="62" d="100"/>
          <a:sy n="62" d="100"/>
        </p:scale>
        <p:origin x="1640" y="56"/>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elia Affum" userId="c9f1040c-3c00-4004-aad0-b3e666f6070a" providerId="ADAL" clId="{F77B3B1A-7415-437B-AB48-194BA009A1DE}"/>
    <pc:docChg chg="modSld">
      <pc:chgData name="Amelia Affum" userId="c9f1040c-3c00-4004-aad0-b3e666f6070a" providerId="ADAL" clId="{F77B3B1A-7415-437B-AB48-194BA009A1DE}" dt="2024-04-12T20:41:34.232" v="17" actId="1076"/>
      <pc:docMkLst>
        <pc:docMk/>
      </pc:docMkLst>
      <pc:sldChg chg="modSp mod">
        <pc:chgData name="Amelia Affum" userId="c9f1040c-3c00-4004-aad0-b3e666f6070a" providerId="ADAL" clId="{F77B3B1A-7415-437B-AB48-194BA009A1DE}" dt="2024-04-12T20:40:44.474" v="11" actId="255"/>
        <pc:sldMkLst>
          <pc:docMk/>
          <pc:sldMk cId="0" sldId="256"/>
        </pc:sldMkLst>
        <pc:spChg chg="mod">
          <ac:chgData name="Amelia Affum" userId="c9f1040c-3c00-4004-aad0-b3e666f6070a" providerId="ADAL" clId="{F77B3B1A-7415-437B-AB48-194BA009A1DE}" dt="2024-04-12T20:40:44.474" v="11" actId="255"/>
          <ac:spMkLst>
            <pc:docMk/>
            <pc:sldMk cId="0" sldId="256"/>
            <ac:spMk id="2" creationId="{00000000-0000-0000-0000-000000000000}"/>
          </ac:spMkLst>
        </pc:spChg>
      </pc:sldChg>
      <pc:sldChg chg="modSp mod">
        <pc:chgData name="Amelia Affum" userId="c9f1040c-3c00-4004-aad0-b3e666f6070a" providerId="ADAL" clId="{F77B3B1A-7415-437B-AB48-194BA009A1DE}" dt="2024-04-12T20:41:34.232" v="17" actId="1076"/>
        <pc:sldMkLst>
          <pc:docMk/>
          <pc:sldMk cId="4084865490" sldId="259"/>
        </pc:sldMkLst>
        <pc:spChg chg="mod">
          <ac:chgData name="Amelia Affum" userId="c9f1040c-3c00-4004-aad0-b3e666f6070a" providerId="ADAL" clId="{F77B3B1A-7415-437B-AB48-194BA009A1DE}" dt="2024-04-12T20:41:22.233" v="15" actId="1076"/>
          <ac:spMkLst>
            <pc:docMk/>
            <pc:sldMk cId="4084865490" sldId="259"/>
            <ac:spMk id="2" creationId="{27780118-167C-4FEE-8508-C30168ED5F7D}"/>
          </ac:spMkLst>
        </pc:spChg>
        <pc:graphicFrameChg chg="mod">
          <ac:chgData name="Amelia Affum" userId="c9f1040c-3c00-4004-aad0-b3e666f6070a" providerId="ADAL" clId="{F77B3B1A-7415-437B-AB48-194BA009A1DE}" dt="2024-04-12T20:41:34.232" v="17" actId="1076"/>
          <ac:graphicFrameMkLst>
            <pc:docMk/>
            <pc:sldMk cId="4084865490" sldId="259"/>
            <ac:graphicFrameMk id="3" creationId="{1C6CF669-75E4-4C86-B447-67D1E567650D}"/>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42950" y="2125980"/>
            <a:ext cx="84201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485900" y="3840480"/>
            <a:ext cx="69342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600" b="1" i="0">
                <a:solidFill>
                  <a:srgbClr val="0079C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85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600" b="1" i="0">
                <a:solidFill>
                  <a:srgbClr val="0079C1"/>
                </a:solidFill>
                <a:latin typeface="Arial"/>
                <a:cs typeface="Arial"/>
              </a:defRPr>
            </a:lvl1pPr>
          </a:lstStyle>
          <a:p>
            <a:endParaRPr/>
          </a:p>
        </p:txBody>
      </p:sp>
      <p:sp>
        <p:nvSpPr>
          <p:cNvPr id="3" name="Holder 3"/>
          <p:cNvSpPr>
            <a:spLocks noGrp="1"/>
          </p:cNvSpPr>
          <p:nvPr>
            <p:ph sz="half" idx="2"/>
          </p:nvPr>
        </p:nvSpPr>
        <p:spPr>
          <a:xfrm>
            <a:off x="495300" y="1577340"/>
            <a:ext cx="430911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01590" y="1577340"/>
            <a:ext cx="430911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600" b="1" i="0">
                <a:solidFill>
                  <a:srgbClr val="0079C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9059176" y="342744"/>
            <a:ext cx="79375" cy="73660"/>
          </a:xfrm>
          <a:custGeom>
            <a:avLst/>
            <a:gdLst/>
            <a:ahLst/>
            <a:cxnLst/>
            <a:rect l="l" t="t" r="r" b="b"/>
            <a:pathLst>
              <a:path w="79375" h="73659">
                <a:moveTo>
                  <a:pt x="39834" y="0"/>
                </a:moveTo>
                <a:lnTo>
                  <a:pt x="0" y="36774"/>
                </a:lnTo>
                <a:lnTo>
                  <a:pt x="39834" y="73548"/>
                </a:lnTo>
                <a:lnTo>
                  <a:pt x="78758" y="36774"/>
                </a:lnTo>
                <a:lnTo>
                  <a:pt x="39834" y="0"/>
                </a:lnTo>
                <a:close/>
              </a:path>
            </a:pathLst>
          </a:custGeom>
          <a:solidFill>
            <a:srgbClr val="0079C1"/>
          </a:solidFill>
        </p:spPr>
        <p:txBody>
          <a:bodyPr wrap="square" lIns="0" tIns="0" rIns="0" bIns="0" rtlCol="0"/>
          <a:lstStyle/>
          <a:p>
            <a:endParaRPr/>
          </a:p>
        </p:txBody>
      </p:sp>
      <p:sp>
        <p:nvSpPr>
          <p:cNvPr id="17" name="bk object 17"/>
          <p:cNvSpPr/>
          <p:nvPr/>
        </p:nvSpPr>
        <p:spPr>
          <a:xfrm>
            <a:off x="9099036" y="453067"/>
            <a:ext cx="0" cy="190500"/>
          </a:xfrm>
          <a:custGeom>
            <a:avLst/>
            <a:gdLst/>
            <a:ahLst/>
            <a:cxnLst/>
            <a:rect l="l" t="t" r="r" b="b"/>
            <a:pathLst>
              <a:path h="190500">
                <a:moveTo>
                  <a:pt x="0" y="0"/>
                </a:moveTo>
                <a:lnTo>
                  <a:pt x="0" y="190007"/>
                </a:lnTo>
              </a:path>
            </a:pathLst>
          </a:custGeom>
          <a:ln w="53137">
            <a:solidFill>
              <a:srgbClr val="0079C1"/>
            </a:solidFill>
          </a:ln>
        </p:spPr>
        <p:txBody>
          <a:bodyPr wrap="square" lIns="0" tIns="0" rIns="0" bIns="0" rtlCol="0"/>
          <a:lstStyle/>
          <a:p>
            <a:endParaRPr/>
          </a:p>
        </p:txBody>
      </p:sp>
      <p:sp>
        <p:nvSpPr>
          <p:cNvPr id="18" name="bk object 18"/>
          <p:cNvSpPr/>
          <p:nvPr/>
        </p:nvSpPr>
        <p:spPr>
          <a:xfrm>
            <a:off x="7375821" y="454821"/>
            <a:ext cx="160361" cy="188253"/>
          </a:xfrm>
          <a:prstGeom prst="rect">
            <a:avLst/>
          </a:prstGeom>
          <a:blipFill>
            <a:blip r:embed="rId2" cstate="print"/>
            <a:stretch>
              <a:fillRect/>
            </a:stretch>
          </a:blipFill>
        </p:spPr>
        <p:txBody>
          <a:bodyPr wrap="square" lIns="0" tIns="0" rIns="0" bIns="0" rtlCol="0"/>
          <a:lstStyle/>
          <a:p>
            <a:endParaRPr/>
          </a:p>
        </p:txBody>
      </p:sp>
      <p:sp>
        <p:nvSpPr>
          <p:cNvPr id="19" name="bk object 19"/>
          <p:cNvSpPr/>
          <p:nvPr/>
        </p:nvSpPr>
        <p:spPr>
          <a:xfrm>
            <a:off x="7571295" y="404912"/>
            <a:ext cx="296064" cy="243418"/>
          </a:xfrm>
          <a:prstGeom prst="rect">
            <a:avLst/>
          </a:prstGeom>
          <a:blipFill>
            <a:blip r:embed="rId3" cstate="print"/>
            <a:stretch>
              <a:fillRect/>
            </a:stretch>
          </a:blipFill>
        </p:spPr>
        <p:txBody>
          <a:bodyPr wrap="square" lIns="0" tIns="0" rIns="0" bIns="0" rtlCol="0"/>
          <a:lstStyle/>
          <a:p>
            <a:endParaRPr/>
          </a:p>
        </p:txBody>
      </p:sp>
      <p:sp>
        <p:nvSpPr>
          <p:cNvPr id="20" name="bk object 20"/>
          <p:cNvSpPr/>
          <p:nvPr/>
        </p:nvSpPr>
        <p:spPr>
          <a:xfrm>
            <a:off x="7910992" y="460073"/>
            <a:ext cx="24765" cy="183515"/>
          </a:xfrm>
          <a:custGeom>
            <a:avLst/>
            <a:gdLst/>
            <a:ahLst/>
            <a:cxnLst/>
            <a:rect l="l" t="t" r="r" b="b"/>
            <a:pathLst>
              <a:path w="24765" h="183515">
                <a:moveTo>
                  <a:pt x="0" y="183001"/>
                </a:moveTo>
                <a:lnTo>
                  <a:pt x="24683" y="183001"/>
                </a:lnTo>
                <a:lnTo>
                  <a:pt x="24683" y="0"/>
                </a:lnTo>
                <a:lnTo>
                  <a:pt x="0" y="0"/>
                </a:lnTo>
                <a:lnTo>
                  <a:pt x="0" y="183001"/>
                </a:lnTo>
                <a:close/>
              </a:path>
            </a:pathLst>
          </a:custGeom>
          <a:solidFill>
            <a:srgbClr val="0079C1"/>
          </a:solidFill>
        </p:spPr>
        <p:txBody>
          <a:bodyPr wrap="square" lIns="0" tIns="0" rIns="0" bIns="0" rtlCol="0"/>
          <a:lstStyle/>
          <a:p>
            <a:endParaRPr/>
          </a:p>
        </p:txBody>
      </p:sp>
      <p:sp>
        <p:nvSpPr>
          <p:cNvPr id="21" name="bk object 21"/>
          <p:cNvSpPr/>
          <p:nvPr/>
        </p:nvSpPr>
        <p:spPr>
          <a:xfrm>
            <a:off x="7910992" y="390026"/>
            <a:ext cx="24765" cy="36195"/>
          </a:xfrm>
          <a:custGeom>
            <a:avLst/>
            <a:gdLst/>
            <a:ahLst/>
            <a:cxnLst/>
            <a:rect l="l" t="t" r="r" b="b"/>
            <a:pathLst>
              <a:path w="24765" h="36195">
                <a:moveTo>
                  <a:pt x="24683" y="0"/>
                </a:moveTo>
                <a:lnTo>
                  <a:pt x="0" y="0"/>
                </a:lnTo>
                <a:lnTo>
                  <a:pt x="0" y="35897"/>
                </a:lnTo>
                <a:lnTo>
                  <a:pt x="24683" y="35897"/>
                </a:lnTo>
                <a:lnTo>
                  <a:pt x="24683" y="0"/>
                </a:lnTo>
                <a:close/>
              </a:path>
            </a:pathLst>
          </a:custGeom>
          <a:solidFill>
            <a:srgbClr val="0079C1"/>
          </a:solidFill>
        </p:spPr>
        <p:txBody>
          <a:bodyPr wrap="square" lIns="0" tIns="0" rIns="0" bIns="0" rtlCol="0"/>
          <a:lstStyle/>
          <a:p>
            <a:endParaRPr/>
          </a:p>
        </p:txBody>
      </p:sp>
      <p:sp>
        <p:nvSpPr>
          <p:cNvPr id="22" name="bk object 22"/>
          <p:cNvSpPr/>
          <p:nvPr/>
        </p:nvSpPr>
        <p:spPr>
          <a:xfrm>
            <a:off x="7910992" y="460073"/>
            <a:ext cx="24765" cy="183515"/>
          </a:xfrm>
          <a:custGeom>
            <a:avLst/>
            <a:gdLst/>
            <a:ahLst/>
            <a:cxnLst/>
            <a:rect l="l" t="t" r="r" b="b"/>
            <a:pathLst>
              <a:path w="24765" h="183515">
                <a:moveTo>
                  <a:pt x="0" y="183001"/>
                </a:moveTo>
                <a:lnTo>
                  <a:pt x="24671" y="183001"/>
                </a:lnTo>
                <a:lnTo>
                  <a:pt x="24671" y="0"/>
                </a:lnTo>
                <a:lnTo>
                  <a:pt x="0" y="0"/>
                </a:lnTo>
                <a:lnTo>
                  <a:pt x="0" y="183001"/>
                </a:lnTo>
                <a:close/>
              </a:path>
            </a:pathLst>
          </a:custGeom>
          <a:solidFill>
            <a:srgbClr val="0079C1"/>
          </a:solidFill>
        </p:spPr>
        <p:txBody>
          <a:bodyPr wrap="square" lIns="0" tIns="0" rIns="0" bIns="0" rtlCol="0"/>
          <a:lstStyle/>
          <a:p>
            <a:endParaRPr/>
          </a:p>
        </p:txBody>
      </p:sp>
      <p:sp>
        <p:nvSpPr>
          <p:cNvPr id="23" name="bk object 23"/>
          <p:cNvSpPr/>
          <p:nvPr/>
        </p:nvSpPr>
        <p:spPr>
          <a:xfrm>
            <a:off x="7910992" y="390022"/>
            <a:ext cx="24765" cy="36195"/>
          </a:xfrm>
          <a:custGeom>
            <a:avLst/>
            <a:gdLst/>
            <a:ahLst/>
            <a:cxnLst/>
            <a:rect l="l" t="t" r="r" b="b"/>
            <a:pathLst>
              <a:path w="24765" h="36195">
                <a:moveTo>
                  <a:pt x="0" y="35900"/>
                </a:moveTo>
                <a:lnTo>
                  <a:pt x="24671" y="35900"/>
                </a:lnTo>
                <a:lnTo>
                  <a:pt x="24671" y="0"/>
                </a:lnTo>
                <a:lnTo>
                  <a:pt x="0" y="0"/>
                </a:lnTo>
                <a:lnTo>
                  <a:pt x="0" y="35900"/>
                </a:lnTo>
                <a:close/>
              </a:path>
            </a:pathLst>
          </a:custGeom>
          <a:solidFill>
            <a:srgbClr val="0079C1"/>
          </a:solidFill>
        </p:spPr>
        <p:txBody>
          <a:bodyPr wrap="square" lIns="0" tIns="0" rIns="0" bIns="0" rtlCol="0"/>
          <a:lstStyle/>
          <a:p>
            <a:endParaRPr/>
          </a:p>
        </p:txBody>
      </p:sp>
      <p:sp>
        <p:nvSpPr>
          <p:cNvPr id="24" name="bk object 24"/>
          <p:cNvSpPr/>
          <p:nvPr/>
        </p:nvSpPr>
        <p:spPr>
          <a:xfrm>
            <a:off x="7971712" y="454821"/>
            <a:ext cx="186946" cy="193508"/>
          </a:xfrm>
          <a:prstGeom prst="rect">
            <a:avLst/>
          </a:prstGeom>
          <a:blipFill>
            <a:blip r:embed="rId4" cstate="print"/>
            <a:stretch>
              <a:fillRect/>
            </a:stretch>
          </a:blipFill>
        </p:spPr>
        <p:txBody>
          <a:bodyPr wrap="square" lIns="0" tIns="0" rIns="0" bIns="0" rtlCol="0"/>
          <a:lstStyle/>
          <a:p>
            <a:endParaRPr/>
          </a:p>
        </p:txBody>
      </p:sp>
      <p:sp>
        <p:nvSpPr>
          <p:cNvPr id="25" name="bk object 25"/>
          <p:cNvSpPr/>
          <p:nvPr/>
        </p:nvSpPr>
        <p:spPr>
          <a:xfrm>
            <a:off x="8194734" y="454821"/>
            <a:ext cx="160364" cy="188253"/>
          </a:xfrm>
          <a:prstGeom prst="rect">
            <a:avLst/>
          </a:prstGeom>
          <a:blipFill>
            <a:blip r:embed="rId5" cstate="print"/>
            <a:stretch>
              <a:fillRect/>
            </a:stretch>
          </a:blipFill>
        </p:spPr>
        <p:txBody>
          <a:bodyPr wrap="square" lIns="0" tIns="0" rIns="0" bIns="0" rtlCol="0"/>
          <a:lstStyle/>
          <a:p>
            <a:endParaRPr/>
          </a:p>
        </p:txBody>
      </p:sp>
      <p:sp>
        <p:nvSpPr>
          <p:cNvPr id="26" name="bk object 26"/>
          <p:cNvSpPr/>
          <p:nvPr/>
        </p:nvSpPr>
        <p:spPr>
          <a:xfrm>
            <a:off x="8390187" y="454821"/>
            <a:ext cx="182199" cy="193508"/>
          </a:xfrm>
          <a:prstGeom prst="rect">
            <a:avLst/>
          </a:prstGeom>
          <a:blipFill>
            <a:blip r:embed="rId6" cstate="print"/>
            <a:stretch>
              <a:fillRect/>
            </a:stretch>
          </a:blipFill>
        </p:spPr>
        <p:txBody>
          <a:bodyPr wrap="square" lIns="0" tIns="0" rIns="0" bIns="0" rtlCol="0"/>
          <a:lstStyle/>
          <a:p>
            <a:endParaRPr/>
          </a:p>
        </p:txBody>
      </p:sp>
      <p:sp>
        <p:nvSpPr>
          <p:cNvPr id="27" name="bk object 27"/>
          <p:cNvSpPr/>
          <p:nvPr/>
        </p:nvSpPr>
        <p:spPr>
          <a:xfrm>
            <a:off x="8612221" y="390022"/>
            <a:ext cx="24765" cy="253365"/>
          </a:xfrm>
          <a:custGeom>
            <a:avLst/>
            <a:gdLst/>
            <a:ahLst/>
            <a:cxnLst/>
            <a:rect l="l" t="t" r="r" b="b"/>
            <a:pathLst>
              <a:path w="24765" h="253365">
                <a:moveTo>
                  <a:pt x="0" y="253052"/>
                </a:moveTo>
                <a:lnTo>
                  <a:pt x="24671" y="253052"/>
                </a:lnTo>
                <a:lnTo>
                  <a:pt x="24671" y="0"/>
                </a:lnTo>
                <a:lnTo>
                  <a:pt x="0" y="0"/>
                </a:lnTo>
                <a:lnTo>
                  <a:pt x="0" y="253052"/>
                </a:lnTo>
                <a:close/>
              </a:path>
            </a:pathLst>
          </a:custGeom>
          <a:solidFill>
            <a:srgbClr val="0079C1"/>
          </a:solidFill>
        </p:spPr>
        <p:txBody>
          <a:bodyPr wrap="square" lIns="0" tIns="0" rIns="0" bIns="0" rtlCol="0"/>
          <a:lstStyle/>
          <a:p>
            <a:endParaRPr/>
          </a:p>
        </p:txBody>
      </p:sp>
      <p:sp>
        <p:nvSpPr>
          <p:cNvPr id="28" name="bk object 28"/>
          <p:cNvSpPr/>
          <p:nvPr/>
        </p:nvSpPr>
        <p:spPr>
          <a:xfrm>
            <a:off x="8612221" y="390022"/>
            <a:ext cx="24765" cy="253365"/>
          </a:xfrm>
          <a:custGeom>
            <a:avLst/>
            <a:gdLst/>
            <a:ahLst/>
            <a:cxnLst/>
            <a:rect l="l" t="t" r="r" b="b"/>
            <a:pathLst>
              <a:path w="24765" h="253365">
                <a:moveTo>
                  <a:pt x="0" y="253052"/>
                </a:moveTo>
                <a:lnTo>
                  <a:pt x="24671" y="253052"/>
                </a:lnTo>
                <a:lnTo>
                  <a:pt x="24671" y="0"/>
                </a:lnTo>
                <a:lnTo>
                  <a:pt x="0" y="0"/>
                </a:lnTo>
                <a:lnTo>
                  <a:pt x="0" y="253052"/>
                </a:lnTo>
                <a:close/>
              </a:path>
            </a:pathLst>
          </a:custGeom>
          <a:solidFill>
            <a:srgbClr val="0079C1"/>
          </a:solidFill>
        </p:spPr>
        <p:txBody>
          <a:bodyPr wrap="square" lIns="0" tIns="0" rIns="0" bIns="0" rtlCol="0"/>
          <a:lstStyle/>
          <a:p>
            <a:endParaRPr/>
          </a:p>
        </p:txBody>
      </p:sp>
      <p:sp>
        <p:nvSpPr>
          <p:cNvPr id="29" name="bk object 29"/>
          <p:cNvSpPr/>
          <p:nvPr/>
        </p:nvSpPr>
        <p:spPr>
          <a:xfrm>
            <a:off x="8674879" y="449566"/>
            <a:ext cx="196850" cy="271145"/>
          </a:xfrm>
          <a:custGeom>
            <a:avLst/>
            <a:gdLst/>
            <a:ahLst/>
            <a:cxnLst/>
            <a:rect l="l" t="t" r="r" b="b"/>
            <a:pathLst>
              <a:path w="196850" h="271145">
                <a:moveTo>
                  <a:pt x="62619" y="213650"/>
                </a:moveTo>
                <a:lnTo>
                  <a:pt x="4746" y="213650"/>
                </a:lnTo>
                <a:lnTo>
                  <a:pt x="5696" y="221529"/>
                </a:lnTo>
                <a:lnTo>
                  <a:pt x="27493" y="253926"/>
                </a:lnTo>
                <a:lnTo>
                  <a:pt x="77808" y="269687"/>
                </a:lnTo>
                <a:lnTo>
                  <a:pt x="92960" y="270563"/>
                </a:lnTo>
                <a:lnTo>
                  <a:pt x="110998" y="270563"/>
                </a:lnTo>
                <a:lnTo>
                  <a:pt x="151820" y="261807"/>
                </a:lnTo>
                <a:lnTo>
                  <a:pt x="186908" y="232910"/>
                </a:lnTo>
                <a:lnTo>
                  <a:pt x="90112" y="232910"/>
                </a:lnTo>
                <a:lnTo>
                  <a:pt x="81606" y="231160"/>
                </a:lnTo>
                <a:lnTo>
                  <a:pt x="74960" y="229409"/>
                </a:lnTo>
                <a:lnTo>
                  <a:pt x="70214" y="226781"/>
                </a:lnTo>
                <a:lnTo>
                  <a:pt x="67366" y="224157"/>
                </a:lnTo>
                <a:lnTo>
                  <a:pt x="63568" y="217151"/>
                </a:lnTo>
                <a:lnTo>
                  <a:pt x="62619" y="213650"/>
                </a:lnTo>
                <a:close/>
              </a:path>
              <a:path w="196850" h="271145">
                <a:moveTo>
                  <a:pt x="196401" y="166364"/>
                </a:moveTo>
                <a:lnTo>
                  <a:pt x="142326" y="166364"/>
                </a:lnTo>
                <a:lnTo>
                  <a:pt x="142326" y="200514"/>
                </a:lnTo>
                <a:lnTo>
                  <a:pt x="140428" y="209271"/>
                </a:lnTo>
                <a:lnTo>
                  <a:pt x="100555" y="232910"/>
                </a:lnTo>
                <a:lnTo>
                  <a:pt x="186908" y="232910"/>
                </a:lnTo>
                <a:lnTo>
                  <a:pt x="189756" y="225908"/>
                </a:lnTo>
                <a:lnTo>
                  <a:pt x="192604" y="218028"/>
                </a:lnTo>
                <a:lnTo>
                  <a:pt x="194503" y="211022"/>
                </a:lnTo>
                <a:lnTo>
                  <a:pt x="196401" y="197013"/>
                </a:lnTo>
                <a:lnTo>
                  <a:pt x="196401" y="166364"/>
                </a:lnTo>
                <a:close/>
              </a:path>
              <a:path w="196850" h="271145">
                <a:moveTo>
                  <a:pt x="84454" y="0"/>
                </a:moveTo>
                <a:lnTo>
                  <a:pt x="75910" y="0"/>
                </a:lnTo>
                <a:lnTo>
                  <a:pt x="68315" y="877"/>
                </a:lnTo>
                <a:lnTo>
                  <a:pt x="31290" y="18387"/>
                </a:lnTo>
                <a:lnTo>
                  <a:pt x="6645" y="54287"/>
                </a:lnTo>
                <a:lnTo>
                  <a:pt x="0" y="84933"/>
                </a:lnTo>
                <a:lnTo>
                  <a:pt x="0" y="109452"/>
                </a:lnTo>
                <a:lnTo>
                  <a:pt x="10404" y="148854"/>
                </a:lnTo>
                <a:lnTo>
                  <a:pt x="37936" y="181250"/>
                </a:lnTo>
                <a:lnTo>
                  <a:pt x="78758" y="194385"/>
                </a:lnTo>
                <a:lnTo>
                  <a:pt x="98656" y="194385"/>
                </a:lnTo>
                <a:lnTo>
                  <a:pt x="108150" y="192635"/>
                </a:lnTo>
                <a:lnTo>
                  <a:pt x="116694" y="190007"/>
                </a:lnTo>
                <a:lnTo>
                  <a:pt x="123339" y="185629"/>
                </a:lnTo>
                <a:lnTo>
                  <a:pt x="129035" y="182127"/>
                </a:lnTo>
                <a:lnTo>
                  <a:pt x="138529" y="171620"/>
                </a:lnTo>
                <a:lnTo>
                  <a:pt x="142326" y="166364"/>
                </a:lnTo>
                <a:lnTo>
                  <a:pt x="196401" y="166364"/>
                </a:lnTo>
                <a:lnTo>
                  <a:pt x="196401" y="153233"/>
                </a:lnTo>
                <a:lnTo>
                  <a:pt x="97707" y="153233"/>
                </a:lnTo>
                <a:lnTo>
                  <a:pt x="86315" y="151479"/>
                </a:lnTo>
                <a:lnTo>
                  <a:pt x="56923" y="119083"/>
                </a:lnTo>
                <a:lnTo>
                  <a:pt x="55024" y="109452"/>
                </a:lnTo>
                <a:lnTo>
                  <a:pt x="55024" y="100695"/>
                </a:lnTo>
                <a:lnTo>
                  <a:pt x="62619" y="63044"/>
                </a:lnTo>
                <a:lnTo>
                  <a:pt x="96757" y="42906"/>
                </a:lnTo>
                <a:lnTo>
                  <a:pt x="196401" y="42906"/>
                </a:lnTo>
                <a:lnTo>
                  <a:pt x="196401" y="32399"/>
                </a:lnTo>
                <a:lnTo>
                  <a:pt x="144225" y="32399"/>
                </a:lnTo>
                <a:lnTo>
                  <a:pt x="141377" y="28020"/>
                </a:lnTo>
                <a:lnTo>
                  <a:pt x="137580" y="22765"/>
                </a:lnTo>
                <a:lnTo>
                  <a:pt x="97707" y="877"/>
                </a:lnTo>
                <a:lnTo>
                  <a:pt x="84454" y="0"/>
                </a:lnTo>
                <a:close/>
              </a:path>
              <a:path w="196850" h="271145">
                <a:moveTo>
                  <a:pt x="196401" y="42906"/>
                </a:moveTo>
                <a:lnTo>
                  <a:pt x="102454" y="42906"/>
                </a:lnTo>
                <a:lnTo>
                  <a:pt x="107200" y="43780"/>
                </a:lnTo>
                <a:lnTo>
                  <a:pt x="116694" y="47281"/>
                </a:lnTo>
                <a:lnTo>
                  <a:pt x="142326" y="86687"/>
                </a:lnTo>
                <a:lnTo>
                  <a:pt x="143276" y="98068"/>
                </a:lnTo>
                <a:lnTo>
                  <a:pt x="141377" y="117332"/>
                </a:lnTo>
                <a:lnTo>
                  <a:pt x="110048" y="151479"/>
                </a:lnTo>
                <a:lnTo>
                  <a:pt x="97707" y="153233"/>
                </a:lnTo>
                <a:lnTo>
                  <a:pt x="196401" y="153233"/>
                </a:lnTo>
                <a:lnTo>
                  <a:pt x="196401" y="42906"/>
                </a:lnTo>
                <a:close/>
              </a:path>
              <a:path w="196850" h="271145">
                <a:moveTo>
                  <a:pt x="196401" y="4378"/>
                </a:moveTo>
                <a:lnTo>
                  <a:pt x="145174" y="4378"/>
                </a:lnTo>
                <a:lnTo>
                  <a:pt x="145174" y="32399"/>
                </a:lnTo>
                <a:lnTo>
                  <a:pt x="196401" y="32399"/>
                </a:lnTo>
                <a:lnTo>
                  <a:pt x="196401" y="4378"/>
                </a:lnTo>
                <a:close/>
              </a:path>
            </a:pathLst>
          </a:custGeom>
          <a:solidFill>
            <a:srgbClr val="0079C1"/>
          </a:solidFill>
        </p:spPr>
        <p:txBody>
          <a:bodyPr wrap="square" lIns="0" tIns="0" rIns="0" bIns="0" rtlCol="0"/>
          <a:lstStyle/>
          <a:p>
            <a:endParaRPr/>
          </a:p>
        </p:txBody>
      </p:sp>
      <p:sp>
        <p:nvSpPr>
          <p:cNvPr id="30" name="bk object 30"/>
          <p:cNvSpPr/>
          <p:nvPr/>
        </p:nvSpPr>
        <p:spPr>
          <a:xfrm>
            <a:off x="8916849" y="449566"/>
            <a:ext cx="118593" cy="193508"/>
          </a:xfrm>
          <a:prstGeom prst="rect">
            <a:avLst/>
          </a:prstGeom>
          <a:blipFill>
            <a:blip r:embed="rId7" cstate="print"/>
            <a:stretch>
              <a:fillRect/>
            </a:stretch>
          </a:blipFill>
        </p:spPr>
        <p:txBody>
          <a:bodyPr wrap="square" lIns="0" tIns="0" rIns="0" bIns="0" rtlCol="0"/>
          <a:lstStyle/>
          <a:p>
            <a:endParaRPr/>
          </a:p>
        </p:txBody>
      </p:sp>
      <p:sp>
        <p:nvSpPr>
          <p:cNvPr id="31" name="bk object 31"/>
          <p:cNvSpPr/>
          <p:nvPr/>
        </p:nvSpPr>
        <p:spPr>
          <a:xfrm>
            <a:off x="9160681" y="388275"/>
            <a:ext cx="197485" cy="260350"/>
          </a:xfrm>
          <a:custGeom>
            <a:avLst/>
            <a:gdLst/>
            <a:ahLst/>
            <a:cxnLst/>
            <a:rect l="l" t="t" r="r" b="b"/>
            <a:pathLst>
              <a:path w="197484" h="260350">
                <a:moveTo>
                  <a:pt x="84454" y="61290"/>
                </a:moveTo>
                <a:lnTo>
                  <a:pt x="75948" y="61290"/>
                </a:lnTo>
                <a:lnTo>
                  <a:pt x="67404" y="62167"/>
                </a:lnTo>
                <a:lnTo>
                  <a:pt x="31328" y="79677"/>
                </a:lnTo>
                <a:lnTo>
                  <a:pt x="6645" y="115578"/>
                </a:lnTo>
                <a:lnTo>
                  <a:pt x="0" y="146223"/>
                </a:lnTo>
                <a:lnTo>
                  <a:pt x="0" y="168115"/>
                </a:lnTo>
                <a:lnTo>
                  <a:pt x="10442" y="213646"/>
                </a:lnTo>
                <a:lnTo>
                  <a:pt x="38923" y="246919"/>
                </a:lnTo>
                <a:lnTo>
                  <a:pt x="74998" y="259177"/>
                </a:lnTo>
                <a:lnTo>
                  <a:pt x="85403" y="260054"/>
                </a:lnTo>
                <a:lnTo>
                  <a:pt x="102492" y="258304"/>
                </a:lnTo>
                <a:lnTo>
                  <a:pt x="139516" y="238162"/>
                </a:lnTo>
                <a:lnTo>
                  <a:pt x="144263" y="231160"/>
                </a:lnTo>
                <a:lnTo>
                  <a:pt x="197389" y="231160"/>
                </a:lnTo>
                <a:lnTo>
                  <a:pt x="197389" y="218902"/>
                </a:lnTo>
                <a:lnTo>
                  <a:pt x="92998" y="218902"/>
                </a:lnTo>
                <a:lnTo>
                  <a:pt x="81606" y="215397"/>
                </a:lnTo>
                <a:lnTo>
                  <a:pt x="77808" y="213646"/>
                </a:lnTo>
                <a:lnTo>
                  <a:pt x="73100" y="210145"/>
                </a:lnTo>
                <a:lnTo>
                  <a:pt x="70252" y="206640"/>
                </a:lnTo>
                <a:lnTo>
                  <a:pt x="66454" y="203139"/>
                </a:lnTo>
                <a:lnTo>
                  <a:pt x="63606" y="198760"/>
                </a:lnTo>
                <a:lnTo>
                  <a:pt x="59809" y="190003"/>
                </a:lnTo>
                <a:lnTo>
                  <a:pt x="56961" y="180373"/>
                </a:lnTo>
                <a:lnTo>
                  <a:pt x="55062" y="170743"/>
                </a:lnTo>
                <a:lnTo>
                  <a:pt x="55062" y="150601"/>
                </a:lnTo>
                <a:lnTo>
                  <a:pt x="74998" y="111199"/>
                </a:lnTo>
                <a:lnTo>
                  <a:pt x="93947" y="104197"/>
                </a:lnTo>
                <a:lnTo>
                  <a:pt x="197389" y="104197"/>
                </a:lnTo>
                <a:lnTo>
                  <a:pt x="197389" y="90185"/>
                </a:lnTo>
                <a:lnTo>
                  <a:pt x="143314" y="90185"/>
                </a:lnTo>
                <a:lnTo>
                  <a:pt x="139516" y="85806"/>
                </a:lnTo>
                <a:lnTo>
                  <a:pt x="135719" y="80554"/>
                </a:lnTo>
                <a:lnTo>
                  <a:pt x="130023" y="76176"/>
                </a:lnTo>
                <a:lnTo>
                  <a:pt x="123377" y="70920"/>
                </a:lnTo>
                <a:lnTo>
                  <a:pt x="115782" y="67419"/>
                </a:lnTo>
                <a:lnTo>
                  <a:pt x="107238" y="63918"/>
                </a:lnTo>
                <a:lnTo>
                  <a:pt x="96795" y="62167"/>
                </a:lnTo>
                <a:lnTo>
                  <a:pt x="84454" y="61290"/>
                </a:lnTo>
                <a:close/>
              </a:path>
              <a:path w="197484" h="260350">
                <a:moveTo>
                  <a:pt x="197389" y="231160"/>
                </a:moveTo>
                <a:lnTo>
                  <a:pt x="145212" y="231160"/>
                </a:lnTo>
                <a:lnTo>
                  <a:pt x="145212" y="254799"/>
                </a:lnTo>
                <a:lnTo>
                  <a:pt x="197389" y="254799"/>
                </a:lnTo>
                <a:lnTo>
                  <a:pt x="197389" y="231160"/>
                </a:lnTo>
                <a:close/>
              </a:path>
              <a:path w="197484" h="260350">
                <a:moveTo>
                  <a:pt x="197389" y="104197"/>
                </a:moveTo>
                <a:lnTo>
                  <a:pt x="107238" y="104197"/>
                </a:lnTo>
                <a:lnTo>
                  <a:pt x="112934" y="105070"/>
                </a:lnTo>
                <a:lnTo>
                  <a:pt x="118631" y="106821"/>
                </a:lnTo>
                <a:lnTo>
                  <a:pt x="144263" y="142722"/>
                </a:lnTo>
                <a:lnTo>
                  <a:pt x="146162" y="153229"/>
                </a:lnTo>
                <a:lnTo>
                  <a:pt x="146162" y="175121"/>
                </a:lnTo>
                <a:lnTo>
                  <a:pt x="140466" y="194382"/>
                </a:lnTo>
                <a:lnTo>
                  <a:pt x="135719" y="202265"/>
                </a:lnTo>
                <a:lnTo>
                  <a:pt x="131921" y="205766"/>
                </a:lnTo>
                <a:lnTo>
                  <a:pt x="129073" y="209268"/>
                </a:lnTo>
                <a:lnTo>
                  <a:pt x="125276" y="211895"/>
                </a:lnTo>
                <a:lnTo>
                  <a:pt x="120529" y="214523"/>
                </a:lnTo>
                <a:lnTo>
                  <a:pt x="111036" y="218024"/>
                </a:lnTo>
                <a:lnTo>
                  <a:pt x="105340" y="218902"/>
                </a:lnTo>
                <a:lnTo>
                  <a:pt x="197389" y="218902"/>
                </a:lnTo>
                <a:lnTo>
                  <a:pt x="197389" y="104197"/>
                </a:lnTo>
                <a:close/>
              </a:path>
              <a:path w="197484" h="260350">
                <a:moveTo>
                  <a:pt x="197389" y="0"/>
                </a:moveTo>
                <a:lnTo>
                  <a:pt x="144263" y="0"/>
                </a:lnTo>
                <a:lnTo>
                  <a:pt x="144263" y="90185"/>
                </a:lnTo>
                <a:lnTo>
                  <a:pt x="197389" y="90185"/>
                </a:lnTo>
                <a:lnTo>
                  <a:pt x="197389" y="0"/>
                </a:lnTo>
                <a:close/>
              </a:path>
            </a:pathLst>
          </a:custGeom>
          <a:solidFill>
            <a:srgbClr val="0079C1"/>
          </a:solidFill>
        </p:spPr>
        <p:txBody>
          <a:bodyPr wrap="square" lIns="0" tIns="0" rIns="0" bIns="0" rtlCol="0"/>
          <a:lstStyle/>
          <a:p>
            <a:endParaRPr/>
          </a:p>
        </p:txBody>
      </p:sp>
      <p:sp>
        <p:nvSpPr>
          <p:cNvPr id="32" name="bk object 32"/>
          <p:cNvSpPr/>
          <p:nvPr/>
        </p:nvSpPr>
        <p:spPr>
          <a:xfrm>
            <a:off x="560514" y="1484783"/>
            <a:ext cx="1053465" cy="5257800"/>
          </a:xfrm>
          <a:custGeom>
            <a:avLst/>
            <a:gdLst/>
            <a:ahLst/>
            <a:cxnLst/>
            <a:rect l="l" t="t" r="r" b="b"/>
            <a:pathLst>
              <a:path w="1053465" h="5257800">
                <a:moveTo>
                  <a:pt x="0" y="5257800"/>
                </a:moveTo>
                <a:lnTo>
                  <a:pt x="1053122" y="5257800"/>
                </a:lnTo>
                <a:lnTo>
                  <a:pt x="1053122" y="0"/>
                </a:lnTo>
                <a:lnTo>
                  <a:pt x="0" y="0"/>
                </a:lnTo>
                <a:lnTo>
                  <a:pt x="0" y="5257800"/>
                </a:lnTo>
                <a:close/>
              </a:path>
            </a:pathLst>
          </a:custGeom>
          <a:solidFill>
            <a:srgbClr val="DDECF6"/>
          </a:solidFill>
        </p:spPr>
        <p:txBody>
          <a:bodyPr wrap="square" lIns="0" tIns="0" rIns="0" bIns="0" rtlCol="0"/>
          <a:lstStyle/>
          <a:p>
            <a:endParaRPr/>
          </a:p>
        </p:txBody>
      </p:sp>
      <p:sp>
        <p:nvSpPr>
          <p:cNvPr id="33" name="bk object 33"/>
          <p:cNvSpPr/>
          <p:nvPr/>
        </p:nvSpPr>
        <p:spPr>
          <a:xfrm>
            <a:off x="1613661" y="1484783"/>
            <a:ext cx="8020050" cy="5257800"/>
          </a:xfrm>
          <a:custGeom>
            <a:avLst/>
            <a:gdLst/>
            <a:ahLst/>
            <a:cxnLst/>
            <a:rect l="l" t="t" r="r" b="b"/>
            <a:pathLst>
              <a:path w="8020050" h="5257800">
                <a:moveTo>
                  <a:pt x="0" y="5257800"/>
                </a:moveTo>
                <a:lnTo>
                  <a:pt x="8019923" y="5257800"/>
                </a:lnTo>
                <a:lnTo>
                  <a:pt x="8019923" y="0"/>
                </a:lnTo>
                <a:lnTo>
                  <a:pt x="0" y="0"/>
                </a:lnTo>
                <a:lnTo>
                  <a:pt x="0" y="5257800"/>
                </a:lnTo>
                <a:close/>
              </a:path>
            </a:pathLst>
          </a:custGeom>
          <a:solidFill>
            <a:srgbClr val="DDECF6"/>
          </a:solidFill>
        </p:spPr>
        <p:txBody>
          <a:bodyPr wrap="square" lIns="0" tIns="0" rIns="0" bIns="0" rtlCol="0"/>
          <a:lstStyle/>
          <a:p>
            <a:endParaRPr/>
          </a:p>
        </p:txBody>
      </p:sp>
      <p:sp>
        <p:nvSpPr>
          <p:cNvPr id="34" name="bk object 34"/>
          <p:cNvSpPr/>
          <p:nvPr/>
        </p:nvSpPr>
        <p:spPr>
          <a:xfrm>
            <a:off x="560514" y="1478407"/>
            <a:ext cx="0" cy="5283835"/>
          </a:xfrm>
          <a:custGeom>
            <a:avLst/>
            <a:gdLst/>
            <a:ahLst/>
            <a:cxnLst/>
            <a:rect l="l" t="t" r="r" b="b"/>
            <a:pathLst>
              <a:path h="5283834">
                <a:moveTo>
                  <a:pt x="0" y="0"/>
                </a:moveTo>
                <a:lnTo>
                  <a:pt x="0" y="5283226"/>
                </a:lnTo>
              </a:path>
            </a:pathLst>
          </a:custGeom>
          <a:ln w="12700">
            <a:solidFill>
              <a:srgbClr val="FFFFFF"/>
            </a:solidFill>
          </a:ln>
        </p:spPr>
        <p:txBody>
          <a:bodyPr wrap="square" lIns="0" tIns="0" rIns="0" bIns="0" rtlCol="0"/>
          <a:lstStyle/>
          <a:p>
            <a:endParaRPr/>
          </a:p>
        </p:txBody>
      </p:sp>
      <p:sp>
        <p:nvSpPr>
          <p:cNvPr id="35" name="bk object 35"/>
          <p:cNvSpPr/>
          <p:nvPr/>
        </p:nvSpPr>
        <p:spPr>
          <a:xfrm>
            <a:off x="9633457" y="1478407"/>
            <a:ext cx="0" cy="5283835"/>
          </a:xfrm>
          <a:custGeom>
            <a:avLst/>
            <a:gdLst/>
            <a:ahLst/>
            <a:cxnLst/>
            <a:rect l="l" t="t" r="r" b="b"/>
            <a:pathLst>
              <a:path h="5283834">
                <a:moveTo>
                  <a:pt x="0" y="0"/>
                </a:moveTo>
                <a:lnTo>
                  <a:pt x="0" y="5283226"/>
                </a:lnTo>
              </a:path>
            </a:pathLst>
          </a:custGeom>
          <a:ln w="12700">
            <a:solidFill>
              <a:srgbClr val="FFFFFF"/>
            </a:solidFill>
          </a:ln>
        </p:spPr>
        <p:txBody>
          <a:bodyPr wrap="square" lIns="0" tIns="0" rIns="0" bIns="0" rtlCol="0"/>
          <a:lstStyle/>
          <a:p>
            <a:endParaRPr/>
          </a:p>
        </p:txBody>
      </p:sp>
      <p:sp>
        <p:nvSpPr>
          <p:cNvPr id="36" name="bk object 36"/>
          <p:cNvSpPr/>
          <p:nvPr/>
        </p:nvSpPr>
        <p:spPr>
          <a:xfrm>
            <a:off x="554164" y="1484757"/>
            <a:ext cx="9086215" cy="0"/>
          </a:xfrm>
          <a:custGeom>
            <a:avLst/>
            <a:gdLst/>
            <a:ahLst/>
            <a:cxnLst/>
            <a:rect l="l" t="t" r="r" b="b"/>
            <a:pathLst>
              <a:path w="9086215">
                <a:moveTo>
                  <a:pt x="0" y="0"/>
                </a:moveTo>
                <a:lnTo>
                  <a:pt x="9085643" y="0"/>
                </a:lnTo>
              </a:path>
            </a:pathLst>
          </a:custGeom>
          <a:ln w="12700">
            <a:solidFill>
              <a:srgbClr val="FFFFFF"/>
            </a:solidFill>
          </a:ln>
        </p:spPr>
        <p:txBody>
          <a:bodyPr wrap="square" lIns="0" tIns="0" rIns="0" bIns="0" rtlCol="0"/>
          <a:lstStyle/>
          <a:p>
            <a:endParaRPr/>
          </a:p>
        </p:txBody>
      </p:sp>
      <p:sp>
        <p:nvSpPr>
          <p:cNvPr id="37" name="bk object 37"/>
          <p:cNvSpPr/>
          <p:nvPr/>
        </p:nvSpPr>
        <p:spPr>
          <a:xfrm>
            <a:off x="554164" y="6742583"/>
            <a:ext cx="9086215" cy="0"/>
          </a:xfrm>
          <a:custGeom>
            <a:avLst/>
            <a:gdLst/>
            <a:ahLst/>
            <a:cxnLst/>
            <a:rect l="l" t="t" r="r" b="b"/>
            <a:pathLst>
              <a:path w="9086215">
                <a:moveTo>
                  <a:pt x="0" y="0"/>
                </a:moveTo>
                <a:lnTo>
                  <a:pt x="9085643" y="0"/>
                </a:lnTo>
              </a:path>
            </a:pathLst>
          </a:custGeom>
          <a:ln w="38100">
            <a:solidFill>
              <a:srgbClr val="FFFFFF"/>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4/12/2024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5.png"/><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59713" y="1383030"/>
            <a:ext cx="8666480" cy="1905"/>
          </a:xfrm>
          <a:custGeom>
            <a:avLst/>
            <a:gdLst/>
            <a:ahLst/>
            <a:cxnLst/>
            <a:rect l="l" t="t" r="r" b="b"/>
            <a:pathLst>
              <a:path w="8666480" h="1905">
                <a:moveTo>
                  <a:pt x="0" y="0"/>
                </a:moveTo>
                <a:lnTo>
                  <a:pt x="8665971" y="1524"/>
                </a:lnTo>
              </a:path>
            </a:pathLst>
          </a:custGeom>
          <a:ln w="19812">
            <a:solidFill>
              <a:srgbClr val="2378C0"/>
            </a:solidFill>
          </a:ln>
        </p:spPr>
        <p:txBody>
          <a:bodyPr wrap="square" lIns="0" tIns="0" rIns="0" bIns="0" rtlCol="0"/>
          <a:lstStyle/>
          <a:p>
            <a:endParaRPr/>
          </a:p>
        </p:txBody>
      </p:sp>
      <p:sp>
        <p:nvSpPr>
          <p:cNvPr id="17" name="bk object 17"/>
          <p:cNvSpPr/>
          <p:nvPr/>
        </p:nvSpPr>
        <p:spPr>
          <a:xfrm>
            <a:off x="9059176" y="342744"/>
            <a:ext cx="79375" cy="73660"/>
          </a:xfrm>
          <a:custGeom>
            <a:avLst/>
            <a:gdLst/>
            <a:ahLst/>
            <a:cxnLst/>
            <a:rect l="l" t="t" r="r" b="b"/>
            <a:pathLst>
              <a:path w="79375" h="73659">
                <a:moveTo>
                  <a:pt x="39834" y="0"/>
                </a:moveTo>
                <a:lnTo>
                  <a:pt x="0" y="36774"/>
                </a:lnTo>
                <a:lnTo>
                  <a:pt x="39834" y="73548"/>
                </a:lnTo>
                <a:lnTo>
                  <a:pt x="78758" y="36774"/>
                </a:lnTo>
                <a:lnTo>
                  <a:pt x="39834" y="0"/>
                </a:lnTo>
                <a:close/>
              </a:path>
            </a:pathLst>
          </a:custGeom>
          <a:solidFill>
            <a:srgbClr val="0079C1"/>
          </a:solidFill>
        </p:spPr>
        <p:txBody>
          <a:bodyPr wrap="square" lIns="0" tIns="0" rIns="0" bIns="0" rtlCol="0"/>
          <a:lstStyle/>
          <a:p>
            <a:endParaRPr/>
          </a:p>
        </p:txBody>
      </p:sp>
      <p:sp>
        <p:nvSpPr>
          <p:cNvPr id="18" name="bk object 18"/>
          <p:cNvSpPr/>
          <p:nvPr/>
        </p:nvSpPr>
        <p:spPr>
          <a:xfrm>
            <a:off x="9099036" y="453067"/>
            <a:ext cx="0" cy="190500"/>
          </a:xfrm>
          <a:custGeom>
            <a:avLst/>
            <a:gdLst/>
            <a:ahLst/>
            <a:cxnLst/>
            <a:rect l="l" t="t" r="r" b="b"/>
            <a:pathLst>
              <a:path h="190500">
                <a:moveTo>
                  <a:pt x="0" y="0"/>
                </a:moveTo>
                <a:lnTo>
                  <a:pt x="0" y="190007"/>
                </a:lnTo>
              </a:path>
            </a:pathLst>
          </a:custGeom>
          <a:ln w="53137">
            <a:solidFill>
              <a:srgbClr val="0079C1"/>
            </a:solidFill>
          </a:ln>
        </p:spPr>
        <p:txBody>
          <a:bodyPr wrap="square" lIns="0" tIns="0" rIns="0" bIns="0" rtlCol="0"/>
          <a:lstStyle/>
          <a:p>
            <a:endParaRPr/>
          </a:p>
        </p:txBody>
      </p:sp>
      <p:sp>
        <p:nvSpPr>
          <p:cNvPr id="19" name="bk object 19"/>
          <p:cNvSpPr/>
          <p:nvPr/>
        </p:nvSpPr>
        <p:spPr>
          <a:xfrm>
            <a:off x="7375821" y="454821"/>
            <a:ext cx="160361" cy="188253"/>
          </a:xfrm>
          <a:prstGeom prst="rect">
            <a:avLst/>
          </a:prstGeom>
          <a:blipFill>
            <a:blip r:embed="rId7" cstate="print"/>
            <a:stretch>
              <a:fillRect/>
            </a:stretch>
          </a:blipFill>
        </p:spPr>
        <p:txBody>
          <a:bodyPr wrap="square" lIns="0" tIns="0" rIns="0" bIns="0" rtlCol="0"/>
          <a:lstStyle/>
          <a:p>
            <a:endParaRPr/>
          </a:p>
        </p:txBody>
      </p:sp>
      <p:sp>
        <p:nvSpPr>
          <p:cNvPr id="20" name="bk object 20"/>
          <p:cNvSpPr/>
          <p:nvPr/>
        </p:nvSpPr>
        <p:spPr>
          <a:xfrm>
            <a:off x="7571295" y="404912"/>
            <a:ext cx="296064" cy="243418"/>
          </a:xfrm>
          <a:prstGeom prst="rect">
            <a:avLst/>
          </a:prstGeom>
          <a:blipFill>
            <a:blip r:embed="rId8" cstate="print"/>
            <a:stretch>
              <a:fillRect/>
            </a:stretch>
          </a:blipFill>
        </p:spPr>
        <p:txBody>
          <a:bodyPr wrap="square" lIns="0" tIns="0" rIns="0" bIns="0" rtlCol="0"/>
          <a:lstStyle/>
          <a:p>
            <a:endParaRPr/>
          </a:p>
        </p:txBody>
      </p:sp>
      <p:sp>
        <p:nvSpPr>
          <p:cNvPr id="21" name="bk object 21"/>
          <p:cNvSpPr/>
          <p:nvPr/>
        </p:nvSpPr>
        <p:spPr>
          <a:xfrm>
            <a:off x="7910992" y="460073"/>
            <a:ext cx="24765" cy="183515"/>
          </a:xfrm>
          <a:custGeom>
            <a:avLst/>
            <a:gdLst/>
            <a:ahLst/>
            <a:cxnLst/>
            <a:rect l="l" t="t" r="r" b="b"/>
            <a:pathLst>
              <a:path w="24765" h="183515">
                <a:moveTo>
                  <a:pt x="0" y="183001"/>
                </a:moveTo>
                <a:lnTo>
                  <a:pt x="24683" y="183001"/>
                </a:lnTo>
                <a:lnTo>
                  <a:pt x="24683" y="0"/>
                </a:lnTo>
                <a:lnTo>
                  <a:pt x="0" y="0"/>
                </a:lnTo>
                <a:lnTo>
                  <a:pt x="0" y="183001"/>
                </a:lnTo>
                <a:close/>
              </a:path>
            </a:pathLst>
          </a:custGeom>
          <a:solidFill>
            <a:srgbClr val="0079C1"/>
          </a:solidFill>
        </p:spPr>
        <p:txBody>
          <a:bodyPr wrap="square" lIns="0" tIns="0" rIns="0" bIns="0" rtlCol="0"/>
          <a:lstStyle/>
          <a:p>
            <a:endParaRPr/>
          </a:p>
        </p:txBody>
      </p:sp>
      <p:sp>
        <p:nvSpPr>
          <p:cNvPr id="22" name="bk object 22"/>
          <p:cNvSpPr/>
          <p:nvPr/>
        </p:nvSpPr>
        <p:spPr>
          <a:xfrm>
            <a:off x="7910992" y="390026"/>
            <a:ext cx="24765" cy="36195"/>
          </a:xfrm>
          <a:custGeom>
            <a:avLst/>
            <a:gdLst/>
            <a:ahLst/>
            <a:cxnLst/>
            <a:rect l="l" t="t" r="r" b="b"/>
            <a:pathLst>
              <a:path w="24765" h="36195">
                <a:moveTo>
                  <a:pt x="24683" y="0"/>
                </a:moveTo>
                <a:lnTo>
                  <a:pt x="0" y="0"/>
                </a:lnTo>
                <a:lnTo>
                  <a:pt x="0" y="35897"/>
                </a:lnTo>
                <a:lnTo>
                  <a:pt x="24683" y="35897"/>
                </a:lnTo>
                <a:lnTo>
                  <a:pt x="24683" y="0"/>
                </a:lnTo>
                <a:close/>
              </a:path>
            </a:pathLst>
          </a:custGeom>
          <a:solidFill>
            <a:srgbClr val="0079C1"/>
          </a:solidFill>
        </p:spPr>
        <p:txBody>
          <a:bodyPr wrap="square" lIns="0" tIns="0" rIns="0" bIns="0" rtlCol="0"/>
          <a:lstStyle/>
          <a:p>
            <a:endParaRPr/>
          </a:p>
        </p:txBody>
      </p:sp>
      <p:sp>
        <p:nvSpPr>
          <p:cNvPr id="23" name="bk object 23"/>
          <p:cNvSpPr/>
          <p:nvPr/>
        </p:nvSpPr>
        <p:spPr>
          <a:xfrm>
            <a:off x="7910992" y="460073"/>
            <a:ext cx="24765" cy="183515"/>
          </a:xfrm>
          <a:custGeom>
            <a:avLst/>
            <a:gdLst/>
            <a:ahLst/>
            <a:cxnLst/>
            <a:rect l="l" t="t" r="r" b="b"/>
            <a:pathLst>
              <a:path w="24765" h="183515">
                <a:moveTo>
                  <a:pt x="0" y="183001"/>
                </a:moveTo>
                <a:lnTo>
                  <a:pt x="24671" y="183001"/>
                </a:lnTo>
                <a:lnTo>
                  <a:pt x="24671" y="0"/>
                </a:lnTo>
                <a:lnTo>
                  <a:pt x="0" y="0"/>
                </a:lnTo>
                <a:lnTo>
                  <a:pt x="0" y="183001"/>
                </a:lnTo>
                <a:close/>
              </a:path>
            </a:pathLst>
          </a:custGeom>
          <a:solidFill>
            <a:srgbClr val="0079C1"/>
          </a:solidFill>
        </p:spPr>
        <p:txBody>
          <a:bodyPr wrap="square" lIns="0" tIns="0" rIns="0" bIns="0" rtlCol="0"/>
          <a:lstStyle/>
          <a:p>
            <a:endParaRPr/>
          </a:p>
        </p:txBody>
      </p:sp>
      <p:sp>
        <p:nvSpPr>
          <p:cNvPr id="24" name="bk object 24"/>
          <p:cNvSpPr/>
          <p:nvPr/>
        </p:nvSpPr>
        <p:spPr>
          <a:xfrm>
            <a:off x="7910992" y="390022"/>
            <a:ext cx="24765" cy="36195"/>
          </a:xfrm>
          <a:custGeom>
            <a:avLst/>
            <a:gdLst/>
            <a:ahLst/>
            <a:cxnLst/>
            <a:rect l="l" t="t" r="r" b="b"/>
            <a:pathLst>
              <a:path w="24765" h="36195">
                <a:moveTo>
                  <a:pt x="0" y="35900"/>
                </a:moveTo>
                <a:lnTo>
                  <a:pt x="24671" y="35900"/>
                </a:lnTo>
                <a:lnTo>
                  <a:pt x="24671" y="0"/>
                </a:lnTo>
                <a:lnTo>
                  <a:pt x="0" y="0"/>
                </a:lnTo>
                <a:lnTo>
                  <a:pt x="0" y="35900"/>
                </a:lnTo>
                <a:close/>
              </a:path>
            </a:pathLst>
          </a:custGeom>
          <a:solidFill>
            <a:srgbClr val="0079C1"/>
          </a:solidFill>
        </p:spPr>
        <p:txBody>
          <a:bodyPr wrap="square" lIns="0" tIns="0" rIns="0" bIns="0" rtlCol="0"/>
          <a:lstStyle/>
          <a:p>
            <a:endParaRPr/>
          </a:p>
        </p:txBody>
      </p:sp>
      <p:sp>
        <p:nvSpPr>
          <p:cNvPr id="25" name="bk object 25"/>
          <p:cNvSpPr/>
          <p:nvPr/>
        </p:nvSpPr>
        <p:spPr>
          <a:xfrm>
            <a:off x="7971712" y="454821"/>
            <a:ext cx="186946" cy="193508"/>
          </a:xfrm>
          <a:prstGeom prst="rect">
            <a:avLst/>
          </a:prstGeom>
          <a:blipFill>
            <a:blip r:embed="rId9" cstate="print"/>
            <a:stretch>
              <a:fillRect/>
            </a:stretch>
          </a:blipFill>
        </p:spPr>
        <p:txBody>
          <a:bodyPr wrap="square" lIns="0" tIns="0" rIns="0" bIns="0" rtlCol="0"/>
          <a:lstStyle/>
          <a:p>
            <a:endParaRPr/>
          </a:p>
        </p:txBody>
      </p:sp>
      <p:sp>
        <p:nvSpPr>
          <p:cNvPr id="26" name="bk object 26"/>
          <p:cNvSpPr/>
          <p:nvPr/>
        </p:nvSpPr>
        <p:spPr>
          <a:xfrm>
            <a:off x="8194734" y="454821"/>
            <a:ext cx="160364" cy="188253"/>
          </a:xfrm>
          <a:prstGeom prst="rect">
            <a:avLst/>
          </a:prstGeom>
          <a:blipFill>
            <a:blip r:embed="rId10" cstate="print"/>
            <a:stretch>
              <a:fillRect/>
            </a:stretch>
          </a:blipFill>
        </p:spPr>
        <p:txBody>
          <a:bodyPr wrap="square" lIns="0" tIns="0" rIns="0" bIns="0" rtlCol="0"/>
          <a:lstStyle/>
          <a:p>
            <a:endParaRPr/>
          </a:p>
        </p:txBody>
      </p:sp>
      <p:sp>
        <p:nvSpPr>
          <p:cNvPr id="27" name="bk object 27"/>
          <p:cNvSpPr/>
          <p:nvPr/>
        </p:nvSpPr>
        <p:spPr>
          <a:xfrm>
            <a:off x="8390187" y="454821"/>
            <a:ext cx="182199" cy="193508"/>
          </a:xfrm>
          <a:prstGeom prst="rect">
            <a:avLst/>
          </a:prstGeom>
          <a:blipFill>
            <a:blip r:embed="rId11" cstate="print"/>
            <a:stretch>
              <a:fillRect/>
            </a:stretch>
          </a:blipFill>
        </p:spPr>
        <p:txBody>
          <a:bodyPr wrap="square" lIns="0" tIns="0" rIns="0" bIns="0" rtlCol="0"/>
          <a:lstStyle/>
          <a:p>
            <a:endParaRPr/>
          </a:p>
        </p:txBody>
      </p:sp>
      <p:sp>
        <p:nvSpPr>
          <p:cNvPr id="28" name="bk object 28"/>
          <p:cNvSpPr/>
          <p:nvPr/>
        </p:nvSpPr>
        <p:spPr>
          <a:xfrm>
            <a:off x="8612221" y="390022"/>
            <a:ext cx="24765" cy="253365"/>
          </a:xfrm>
          <a:custGeom>
            <a:avLst/>
            <a:gdLst/>
            <a:ahLst/>
            <a:cxnLst/>
            <a:rect l="l" t="t" r="r" b="b"/>
            <a:pathLst>
              <a:path w="24765" h="253365">
                <a:moveTo>
                  <a:pt x="0" y="253052"/>
                </a:moveTo>
                <a:lnTo>
                  <a:pt x="24671" y="253052"/>
                </a:lnTo>
                <a:lnTo>
                  <a:pt x="24671" y="0"/>
                </a:lnTo>
                <a:lnTo>
                  <a:pt x="0" y="0"/>
                </a:lnTo>
                <a:lnTo>
                  <a:pt x="0" y="253052"/>
                </a:lnTo>
                <a:close/>
              </a:path>
            </a:pathLst>
          </a:custGeom>
          <a:solidFill>
            <a:srgbClr val="0079C1"/>
          </a:solidFill>
        </p:spPr>
        <p:txBody>
          <a:bodyPr wrap="square" lIns="0" tIns="0" rIns="0" bIns="0" rtlCol="0"/>
          <a:lstStyle/>
          <a:p>
            <a:endParaRPr/>
          </a:p>
        </p:txBody>
      </p:sp>
      <p:sp>
        <p:nvSpPr>
          <p:cNvPr id="29" name="bk object 29"/>
          <p:cNvSpPr/>
          <p:nvPr/>
        </p:nvSpPr>
        <p:spPr>
          <a:xfrm>
            <a:off x="8612221" y="390022"/>
            <a:ext cx="24765" cy="253365"/>
          </a:xfrm>
          <a:custGeom>
            <a:avLst/>
            <a:gdLst/>
            <a:ahLst/>
            <a:cxnLst/>
            <a:rect l="l" t="t" r="r" b="b"/>
            <a:pathLst>
              <a:path w="24765" h="253365">
                <a:moveTo>
                  <a:pt x="0" y="253052"/>
                </a:moveTo>
                <a:lnTo>
                  <a:pt x="24671" y="253052"/>
                </a:lnTo>
                <a:lnTo>
                  <a:pt x="24671" y="0"/>
                </a:lnTo>
                <a:lnTo>
                  <a:pt x="0" y="0"/>
                </a:lnTo>
                <a:lnTo>
                  <a:pt x="0" y="253052"/>
                </a:lnTo>
                <a:close/>
              </a:path>
            </a:pathLst>
          </a:custGeom>
          <a:solidFill>
            <a:srgbClr val="0079C1"/>
          </a:solidFill>
        </p:spPr>
        <p:txBody>
          <a:bodyPr wrap="square" lIns="0" tIns="0" rIns="0" bIns="0" rtlCol="0"/>
          <a:lstStyle/>
          <a:p>
            <a:endParaRPr/>
          </a:p>
        </p:txBody>
      </p:sp>
      <p:sp>
        <p:nvSpPr>
          <p:cNvPr id="30" name="bk object 30"/>
          <p:cNvSpPr/>
          <p:nvPr/>
        </p:nvSpPr>
        <p:spPr>
          <a:xfrm>
            <a:off x="8674879" y="449566"/>
            <a:ext cx="196850" cy="271145"/>
          </a:xfrm>
          <a:custGeom>
            <a:avLst/>
            <a:gdLst/>
            <a:ahLst/>
            <a:cxnLst/>
            <a:rect l="l" t="t" r="r" b="b"/>
            <a:pathLst>
              <a:path w="196850" h="271145">
                <a:moveTo>
                  <a:pt x="62619" y="213650"/>
                </a:moveTo>
                <a:lnTo>
                  <a:pt x="4746" y="213650"/>
                </a:lnTo>
                <a:lnTo>
                  <a:pt x="5696" y="221529"/>
                </a:lnTo>
                <a:lnTo>
                  <a:pt x="27493" y="253926"/>
                </a:lnTo>
                <a:lnTo>
                  <a:pt x="77808" y="269687"/>
                </a:lnTo>
                <a:lnTo>
                  <a:pt x="92960" y="270563"/>
                </a:lnTo>
                <a:lnTo>
                  <a:pt x="110998" y="270563"/>
                </a:lnTo>
                <a:lnTo>
                  <a:pt x="151820" y="261807"/>
                </a:lnTo>
                <a:lnTo>
                  <a:pt x="186908" y="232910"/>
                </a:lnTo>
                <a:lnTo>
                  <a:pt x="90112" y="232910"/>
                </a:lnTo>
                <a:lnTo>
                  <a:pt x="81606" y="231160"/>
                </a:lnTo>
                <a:lnTo>
                  <a:pt x="74960" y="229409"/>
                </a:lnTo>
                <a:lnTo>
                  <a:pt x="70214" y="226781"/>
                </a:lnTo>
                <a:lnTo>
                  <a:pt x="67366" y="224157"/>
                </a:lnTo>
                <a:lnTo>
                  <a:pt x="63568" y="217151"/>
                </a:lnTo>
                <a:lnTo>
                  <a:pt x="62619" y="213650"/>
                </a:lnTo>
                <a:close/>
              </a:path>
              <a:path w="196850" h="271145">
                <a:moveTo>
                  <a:pt x="196401" y="166364"/>
                </a:moveTo>
                <a:lnTo>
                  <a:pt x="142326" y="166364"/>
                </a:lnTo>
                <a:lnTo>
                  <a:pt x="142326" y="200514"/>
                </a:lnTo>
                <a:lnTo>
                  <a:pt x="140428" y="209271"/>
                </a:lnTo>
                <a:lnTo>
                  <a:pt x="100555" y="232910"/>
                </a:lnTo>
                <a:lnTo>
                  <a:pt x="186908" y="232910"/>
                </a:lnTo>
                <a:lnTo>
                  <a:pt x="189756" y="225908"/>
                </a:lnTo>
                <a:lnTo>
                  <a:pt x="192604" y="218028"/>
                </a:lnTo>
                <a:lnTo>
                  <a:pt x="194503" y="211022"/>
                </a:lnTo>
                <a:lnTo>
                  <a:pt x="196401" y="197013"/>
                </a:lnTo>
                <a:lnTo>
                  <a:pt x="196401" y="166364"/>
                </a:lnTo>
                <a:close/>
              </a:path>
              <a:path w="196850" h="271145">
                <a:moveTo>
                  <a:pt x="84454" y="0"/>
                </a:moveTo>
                <a:lnTo>
                  <a:pt x="75910" y="0"/>
                </a:lnTo>
                <a:lnTo>
                  <a:pt x="68315" y="877"/>
                </a:lnTo>
                <a:lnTo>
                  <a:pt x="31290" y="18387"/>
                </a:lnTo>
                <a:lnTo>
                  <a:pt x="6645" y="54287"/>
                </a:lnTo>
                <a:lnTo>
                  <a:pt x="0" y="84933"/>
                </a:lnTo>
                <a:lnTo>
                  <a:pt x="0" y="109452"/>
                </a:lnTo>
                <a:lnTo>
                  <a:pt x="10404" y="148854"/>
                </a:lnTo>
                <a:lnTo>
                  <a:pt x="37936" y="181250"/>
                </a:lnTo>
                <a:lnTo>
                  <a:pt x="78758" y="194385"/>
                </a:lnTo>
                <a:lnTo>
                  <a:pt x="98656" y="194385"/>
                </a:lnTo>
                <a:lnTo>
                  <a:pt x="108150" y="192635"/>
                </a:lnTo>
                <a:lnTo>
                  <a:pt x="116694" y="190007"/>
                </a:lnTo>
                <a:lnTo>
                  <a:pt x="123339" y="185629"/>
                </a:lnTo>
                <a:lnTo>
                  <a:pt x="129035" y="182127"/>
                </a:lnTo>
                <a:lnTo>
                  <a:pt x="138529" y="171620"/>
                </a:lnTo>
                <a:lnTo>
                  <a:pt x="142326" y="166364"/>
                </a:lnTo>
                <a:lnTo>
                  <a:pt x="196401" y="166364"/>
                </a:lnTo>
                <a:lnTo>
                  <a:pt x="196401" y="153233"/>
                </a:lnTo>
                <a:lnTo>
                  <a:pt x="97707" y="153233"/>
                </a:lnTo>
                <a:lnTo>
                  <a:pt x="86315" y="151479"/>
                </a:lnTo>
                <a:lnTo>
                  <a:pt x="56923" y="119083"/>
                </a:lnTo>
                <a:lnTo>
                  <a:pt x="55024" y="109452"/>
                </a:lnTo>
                <a:lnTo>
                  <a:pt x="55024" y="100695"/>
                </a:lnTo>
                <a:lnTo>
                  <a:pt x="62619" y="63044"/>
                </a:lnTo>
                <a:lnTo>
                  <a:pt x="96757" y="42906"/>
                </a:lnTo>
                <a:lnTo>
                  <a:pt x="196401" y="42906"/>
                </a:lnTo>
                <a:lnTo>
                  <a:pt x="196401" y="32399"/>
                </a:lnTo>
                <a:lnTo>
                  <a:pt x="144225" y="32399"/>
                </a:lnTo>
                <a:lnTo>
                  <a:pt x="141377" y="28020"/>
                </a:lnTo>
                <a:lnTo>
                  <a:pt x="137580" y="22765"/>
                </a:lnTo>
                <a:lnTo>
                  <a:pt x="97707" y="877"/>
                </a:lnTo>
                <a:lnTo>
                  <a:pt x="84454" y="0"/>
                </a:lnTo>
                <a:close/>
              </a:path>
              <a:path w="196850" h="271145">
                <a:moveTo>
                  <a:pt x="196401" y="42906"/>
                </a:moveTo>
                <a:lnTo>
                  <a:pt x="102454" y="42906"/>
                </a:lnTo>
                <a:lnTo>
                  <a:pt x="107200" y="43780"/>
                </a:lnTo>
                <a:lnTo>
                  <a:pt x="116694" y="47281"/>
                </a:lnTo>
                <a:lnTo>
                  <a:pt x="142326" y="86687"/>
                </a:lnTo>
                <a:lnTo>
                  <a:pt x="143276" y="98068"/>
                </a:lnTo>
                <a:lnTo>
                  <a:pt x="141377" y="117332"/>
                </a:lnTo>
                <a:lnTo>
                  <a:pt x="110048" y="151479"/>
                </a:lnTo>
                <a:lnTo>
                  <a:pt x="97707" y="153233"/>
                </a:lnTo>
                <a:lnTo>
                  <a:pt x="196401" y="153233"/>
                </a:lnTo>
                <a:lnTo>
                  <a:pt x="196401" y="42906"/>
                </a:lnTo>
                <a:close/>
              </a:path>
              <a:path w="196850" h="271145">
                <a:moveTo>
                  <a:pt x="196401" y="4378"/>
                </a:moveTo>
                <a:lnTo>
                  <a:pt x="145174" y="4378"/>
                </a:lnTo>
                <a:lnTo>
                  <a:pt x="145174" y="32399"/>
                </a:lnTo>
                <a:lnTo>
                  <a:pt x="196401" y="32399"/>
                </a:lnTo>
                <a:lnTo>
                  <a:pt x="196401" y="4378"/>
                </a:lnTo>
                <a:close/>
              </a:path>
            </a:pathLst>
          </a:custGeom>
          <a:solidFill>
            <a:srgbClr val="0079C1"/>
          </a:solidFill>
        </p:spPr>
        <p:txBody>
          <a:bodyPr wrap="square" lIns="0" tIns="0" rIns="0" bIns="0" rtlCol="0"/>
          <a:lstStyle/>
          <a:p>
            <a:endParaRPr/>
          </a:p>
        </p:txBody>
      </p:sp>
      <p:sp>
        <p:nvSpPr>
          <p:cNvPr id="31" name="bk object 31"/>
          <p:cNvSpPr/>
          <p:nvPr/>
        </p:nvSpPr>
        <p:spPr>
          <a:xfrm>
            <a:off x="8916849" y="449566"/>
            <a:ext cx="118593" cy="193508"/>
          </a:xfrm>
          <a:prstGeom prst="rect">
            <a:avLst/>
          </a:prstGeom>
          <a:blipFill>
            <a:blip r:embed="rId12" cstate="print"/>
            <a:stretch>
              <a:fillRect/>
            </a:stretch>
          </a:blipFill>
        </p:spPr>
        <p:txBody>
          <a:bodyPr wrap="square" lIns="0" tIns="0" rIns="0" bIns="0" rtlCol="0"/>
          <a:lstStyle/>
          <a:p>
            <a:endParaRPr/>
          </a:p>
        </p:txBody>
      </p:sp>
      <p:sp>
        <p:nvSpPr>
          <p:cNvPr id="32" name="bk object 32"/>
          <p:cNvSpPr/>
          <p:nvPr/>
        </p:nvSpPr>
        <p:spPr>
          <a:xfrm>
            <a:off x="9160681" y="388275"/>
            <a:ext cx="197485" cy="260350"/>
          </a:xfrm>
          <a:custGeom>
            <a:avLst/>
            <a:gdLst/>
            <a:ahLst/>
            <a:cxnLst/>
            <a:rect l="l" t="t" r="r" b="b"/>
            <a:pathLst>
              <a:path w="197484" h="260350">
                <a:moveTo>
                  <a:pt x="84454" y="61290"/>
                </a:moveTo>
                <a:lnTo>
                  <a:pt x="75948" y="61290"/>
                </a:lnTo>
                <a:lnTo>
                  <a:pt x="67404" y="62167"/>
                </a:lnTo>
                <a:lnTo>
                  <a:pt x="31328" y="79677"/>
                </a:lnTo>
                <a:lnTo>
                  <a:pt x="6645" y="115578"/>
                </a:lnTo>
                <a:lnTo>
                  <a:pt x="0" y="146223"/>
                </a:lnTo>
                <a:lnTo>
                  <a:pt x="0" y="168115"/>
                </a:lnTo>
                <a:lnTo>
                  <a:pt x="10442" y="213646"/>
                </a:lnTo>
                <a:lnTo>
                  <a:pt x="38923" y="246919"/>
                </a:lnTo>
                <a:lnTo>
                  <a:pt x="74998" y="259177"/>
                </a:lnTo>
                <a:lnTo>
                  <a:pt x="85403" y="260054"/>
                </a:lnTo>
                <a:lnTo>
                  <a:pt x="102492" y="258304"/>
                </a:lnTo>
                <a:lnTo>
                  <a:pt x="139516" y="238162"/>
                </a:lnTo>
                <a:lnTo>
                  <a:pt x="144263" y="231160"/>
                </a:lnTo>
                <a:lnTo>
                  <a:pt x="197389" y="231160"/>
                </a:lnTo>
                <a:lnTo>
                  <a:pt x="197389" y="218902"/>
                </a:lnTo>
                <a:lnTo>
                  <a:pt x="92998" y="218902"/>
                </a:lnTo>
                <a:lnTo>
                  <a:pt x="81606" y="215397"/>
                </a:lnTo>
                <a:lnTo>
                  <a:pt x="77808" y="213646"/>
                </a:lnTo>
                <a:lnTo>
                  <a:pt x="73100" y="210145"/>
                </a:lnTo>
                <a:lnTo>
                  <a:pt x="70252" y="206640"/>
                </a:lnTo>
                <a:lnTo>
                  <a:pt x="66454" y="203139"/>
                </a:lnTo>
                <a:lnTo>
                  <a:pt x="63606" y="198760"/>
                </a:lnTo>
                <a:lnTo>
                  <a:pt x="59809" y="190003"/>
                </a:lnTo>
                <a:lnTo>
                  <a:pt x="56961" y="180373"/>
                </a:lnTo>
                <a:lnTo>
                  <a:pt x="55062" y="170743"/>
                </a:lnTo>
                <a:lnTo>
                  <a:pt x="55062" y="150601"/>
                </a:lnTo>
                <a:lnTo>
                  <a:pt x="74998" y="111199"/>
                </a:lnTo>
                <a:lnTo>
                  <a:pt x="93947" y="104197"/>
                </a:lnTo>
                <a:lnTo>
                  <a:pt x="197389" y="104197"/>
                </a:lnTo>
                <a:lnTo>
                  <a:pt x="197389" y="90185"/>
                </a:lnTo>
                <a:lnTo>
                  <a:pt x="143314" y="90185"/>
                </a:lnTo>
                <a:lnTo>
                  <a:pt x="139516" y="85806"/>
                </a:lnTo>
                <a:lnTo>
                  <a:pt x="135719" y="80554"/>
                </a:lnTo>
                <a:lnTo>
                  <a:pt x="130023" y="76176"/>
                </a:lnTo>
                <a:lnTo>
                  <a:pt x="123377" y="70920"/>
                </a:lnTo>
                <a:lnTo>
                  <a:pt x="115782" y="67419"/>
                </a:lnTo>
                <a:lnTo>
                  <a:pt x="107238" y="63918"/>
                </a:lnTo>
                <a:lnTo>
                  <a:pt x="96795" y="62167"/>
                </a:lnTo>
                <a:lnTo>
                  <a:pt x="84454" y="61290"/>
                </a:lnTo>
                <a:close/>
              </a:path>
              <a:path w="197484" h="260350">
                <a:moveTo>
                  <a:pt x="197389" y="231160"/>
                </a:moveTo>
                <a:lnTo>
                  <a:pt x="145212" y="231160"/>
                </a:lnTo>
                <a:lnTo>
                  <a:pt x="145212" y="254799"/>
                </a:lnTo>
                <a:lnTo>
                  <a:pt x="197389" y="254799"/>
                </a:lnTo>
                <a:lnTo>
                  <a:pt x="197389" y="231160"/>
                </a:lnTo>
                <a:close/>
              </a:path>
              <a:path w="197484" h="260350">
                <a:moveTo>
                  <a:pt x="197389" y="104197"/>
                </a:moveTo>
                <a:lnTo>
                  <a:pt x="107238" y="104197"/>
                </a:lnTo>
                <a:lnTo>
                  <a:pt x="112934" y="105070"/>
                </a:lnTo>
                <a:lnTo>
                  <a:pt x="118631" y="106821"/>
                </a:lnTo>
                <a:lnTo>
                  <a:pt x="144263" y="142722"/>
                </a:lnTo>
                <a:lnTo>
                  <a:pt x="146162" y="153229"/>
                </a:lnTo>
                <a:lnTo>
                  <a:pt x="146162" y="175121"/>
                </a:lnTo>
                <a:lnTo>
                  <a:pt x="140466" y="194382"/>
                </a:lnTo>
                <a:lnTo>
                  <a:pt x="135719" y="202265"/>
                </a:lnTo>
                <a:lnTo>
                  <a:pt x="131921" y="205766"/>
                </a:lnTo>
                <a:lnTo>
                  <a:pt x="129073" y="209268"/>
                </a:lnTo>
                <a:lnTo>
                  <a:pt x="125276" y="211895"/>
                </a:lnTo>
                <a:lnTo>
                  <a:pt x="120529" y="214523"/>
                </a:lnTo>
                <a:lnTo>
                  <a:pt x="111036" y="218024"/>
                </a:lnTo>
                <a:lnTo>
                  <a:pt x="105340" y="218902"/>
                </a:lnTo>
                <a:lnTo>
                  <a:pt x="197389" y="218902"/>
                </a:lnTo>
                <a:lnTo>
                  <a:pt x="197389" y="104197"/>
                </a:lnTo>
                <a:close/>
              </a:path>
              <a:path w="197484" h="260350">
                <a:moveTo>
                  <a:pt x="197389" y="0"/>
                </a:moveTo>
                <a:lnTo>
                  <a:pt x="144263" y="0"/>
                </a:lnTo>
                <a:lnTo>
                  <a:pt x="144263" y="90185"/>
                </a:lnTo>
                <a:lnTo>
                  <a:pt x="197389" y="90185"/>
                </a:lnTo>
                <a:lnTo>
                  <a:pt x="197389" y="0"/>
                </a:lnTo>
                <a:close/>
              </a:path>
            </a:pathLst>
          </a:custGeom>
          <a:solidFill>
            <a:srgbClr val="0079C1"/>
          </a:solidFill>
        </p:spPr>
        <p:txBody>
          <a:bodyPr wrap="square" lIns="0" tIns="0" rIns="0" bIns="0" rtlCol="0"/>
          <a:lstStyle/>
          <a:p>
            <a:endParaRPr/>
          </a:p>
        </p:txBody>
      </p:sp>
      <p:sp>
        <p:nvSpPr>
          <p:cNvPr id="2" name="Holder 2"/>
          <p:cNvSpPr>
            <a:spLocks noGrp="1"/>
          </p:cNvSpPr>
          <p:nvPr>
            <p:ph type="title"/>
          </p:nvPr>
        </p:nvSpPr>
        <p:spPr>
          <a:xfrm>
            <a:off x="802335" y="1074547"/>
            <a:ext cx="8301329" cy="272415"/>
          </a:xfrm>
          <a:prstGeom prst="rect">
            <a:avLst/>
          </a:prstGeom>
        </p:spPr>
        <p:txBody>
          <a:bodyPr wrap="square" lIns="0" tIns="0" rIns="0" bIns="0">
            <a:spAutoFit/>
          </a:bodyPr>
          <a:lstStyle>
            <a:lvl1pPr>
              <a:defRPr sz="1600" b="1" i="0">
                <a:solidFill>
                  <a:srgbClr val="0079C1"/>
                </a:solidFill>
                <a:latin typeface="Arial"/>
                <a:cs typeface="Arial"/>
              </a:defRPr>
            </a:lvl1pPr>
          </a:lstStyle>
          <a:p>
            <a:endParaRPr/>
          </a:p>
        </p:txBody>
      </p:sp>
      <p:sp>
        <p:nvSpPr>
          <p:cNvPr id="3" name="Holder 3"/>
          <p:cNvSpPr>
            <a:spLocks noGrp="1"/>
          </p:cNvSpPr>
          <p:nvPr>
            <p:ph type="body" idx="1"/>
          </p:nvPr>
        </p:nvSpPr>
        <p:spPr>
          <a:xfrm>
            <a:off x="912672" y="2692729"/>
            <a:ext cx="3965575" cy="1749425"/>
          </a:xfrm>
          <a:prstGeom prst="rect">
            <a:avLst/>
          </a:prstGeom>
        </p:spPr>
        <p:txBody>
          <a:bodyPr wrap="square" lIns="0" tIns="0" rIns="0" bIns="0">
            <a:spAutoFit/>
          </a:bodyPr>
          <a:lstStyle>
            <a:lvl1pPr>
              <a:defRPr sz="85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368040" y="6377940"/>
            <a:ext cx="316992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95300" y="6377940"/>
            <a:ext cx="227838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4/12/2024</a:t>
            </a:fld>
            <a:endParaRPr lang="en-US"/>
          </a:p>
        </p:txBody>
      </p:sp>
      <p:sp>
        <p:nvSpPr>
          <p:cNvPr id="6" name="Holder 6"/>
          <p:cNvSpPr>
            <a:spLocks noGrp="1"/>
          </p:cNvSpPr>
          <p:nvPr>
            <p:ph type="sldNum" sz="quarter" idx="7"/>
          </p:nvPr>
        </p:nvSpPr>
        <p:spPr>
          <a:xfrm>
            <a:off x="7132320" y="6377940"/>
            <a:ext cx="227838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p:nvPr/>
        </p:nvSpPr>
        <p:spPr>
          <a:xfrm>
            <a:off x="1015493" y="1361050"/>
            <a:ext cx="8440775" cy="657872"/>
          </a:xfrm>
          <a:prstGeom prst="rect">
            <a:avLst/>
          </a:prstGeom>
        </p:spPr>
        <p:txBody>
          <a:bodyPr vert="horz" wrap="square" lIns="0" tIns="11430" rIns="0" bIns="0" rtlCol="0">
            <a:spAutoFit/>
          </a:bodyPr>
          <a:lstStyle/>
          <a:p>
            <a:pPr marL="3490595">
              <a:lnSpc>
                <a:spcPts val="1370"/>
              </a:lnSpc>
              <a:spcBef>
                <a:spcPts val="90"/>
              </a:spcBef>
            </a:pPr>
            <a:r>
              <a:rPr sz="1200" b="1" spc="-10" dirty="0">
                <a:latin typeface="Arial"/>
                <a:cs typeface="Arial"/>
              </a:rPr>
              <a:t>Objective</a:t>
            </a:r>
            <a:endParaRPr sz="1200" dirty="0">
              <a:latin typeface="Arial"/>
              <a:cs typeface="Arial"/>
            </a:endParaRPr>
          </a:p>
          <a:p>
            <a:pPr marL="12700">
              <a:lnSpc>
                <a:spcPts val="1130"/>
              </a:lnSpc>
            </a:pPr>
            <a:r>
              <a:rPr lang="en-GB" sz="1000" spc="5" dirty="0">
                <a:latin typeface="Arial"/>
                <a:cs typeface="Arial"/>
              </a:rPr>
              <a:t>Deliver</a:t>
            </a:r>
            <a:r>
              <a:rPr lang="en-GB" sz="1000" spc="-75" dirty="0">
                <a:latin typeface="Arial"/>
                <a:cs typeface="Arial"/>
              </a:rPr>
              <a:t> </a:t>
            </a:r>
            <a:r>
              <a:rPr lang="en-GB" sz="1000" spc="10" dirty="0">
                <a:latin typeface="Arial"/>
                <a:cs typeface="Arial"/>
              </a:rPr>
              <a:t>sustainable and </a:t>
            </a:r>
            <a:r>
              <a:rPr lang="en-GB" sz="1050" spc="5" dirty="0">
                <a:latin typeface="Arial"/>
                <a:cs typeface="Arial"/>
              </a:rPr>
              <a:t>ambitious</a:t>
            </a:r>
            <a:r>
              <a:rPr lang="en-GB" sz="1000" spc="5" dirty="0">
                <a:latin typeface="Arial"/>
                <a:cs typeface="Arial"/>
              </a:rPr>
              <a:t> </a:t>
            </a:r>
            <a:r>
              <a:rPr lang="en-GB" sz="1000" spc="10" dirty="0">
                <a:latin typeface="Arial"/>
                <a:cs typeface="Arial"/>
              </a:rPr>
              <a:t>outcomes in the interests of consumers and</a:t>
            </a:r>
            <a:r>
              <a:rPr lang="en-GB" sz="1000" spc="-80" dirty="0">
                <a:latin typeface="Arial"/>
                <a:cs typeface="Arial"/>
              </a:rPr>
              <a:t> </a:t>
            </a:r>
            <a:r>
              <a:rPr lang="en-GB" sz="1000" spc="10" dirty="0">
                <a:latin typeface="Arial"/>
                <a:cs typeface="Arial"/>
              </a:rPr>
              <a:t>stakeholders by </a:t>
            </a:r>
            <a:r>
              <a:rPr sz="1000" spc="5" dirty="0">
                <a:latin typeface="Arial"/>
                <a:cs typeface="Arial"/>
              </a:rPr>
              <a:t>positively </a:t>
            </a:r>
            <a:r>
              <a:rPr lang="en-GB" sz="1000" spc="5" dirty="0">
                <a:latin typeface="Arial"/>
                <a:cs typeface="Arial"/>
              </a:rPr>
              <a:t>impacting </a:t>
            </a:r>
            <a:r>
              <a:rPr sz="1000" spc="5" dirty="0">
                <a:latin typeface="Arial"/>
                <a:cs typeface="Arial"/>
              </a:rPr>
              <a:t>National </a:t>
            </a:r>
            <a:r>
              <a:rPr sz="1000" spc="10" dirty="0">
                <a:latin typeface="Arial"/>
                <a:cs typeface="Arial"/>
              </a:rPr>
              <a:t>Grid</a:t>
            </a:r>
            <a:r>
              <a:rPr lang="en-GB" sz="1000" strike="sngStrike" spc="5" dirty="0">
                <a:latin typeface="Arial"/>
                <a:cs typeface="Arial"/>
              </a:rPr>
              <a:t> </a:t>
            </a:r>
            <a:r>
              <a:rPr sz="1000" spc="10" dirty="0">
                <a:latin typeface="Arial"/>
                <a:cs typeface="Arial"/>
              </a:rPr>
              <a:t>through </a:t>
            </a:r>
            <a:r>
              <a:rPr sz="1000" spc="5" dirty="0">
                <a:latin typeface="Arial"/>
                <a:cs typeface="Arial"/>
              </a:rPr>
              <a:t>critical </a:t>
            </a:r>
            <a:r>
              <a:rPr sz="1000" spc="10" dirty="0">
                <a:latin typeface="Arial"/>
                <a:cs typeface="Arial"/>
              </a:rPr>
              <a:t>review</a:t>
            </a:r>
            <a:r>
              <a:rPr lang="en-GB" sz="1000" spc="10" dirty="0">
                <a:latin typeface="Arial"/>
                <a:cs typeface="Arial"/>
              </a:rPr>
              <a:t>, challenge and holding to account. </a:t>
            </a:r>
            <a:endParaRPr lang="en-GB" sz="1200" b="1" spc="-10" dirty="0">
              <a:latin typeface="Arial"/>
              <a:cs typeface="Arial"/>
            </a:endParaRPr>
          </a:p>
          <a:p>
            <a:pPr marL="968375">
              <a:lnSpc>
                <a:spcPct val="100000"/>
              </a:lnSpc>
            </a:pPr>
            <a:endParaRPr lang="en-GB" sz="1200" b="1" spc="-10" dirty="0">
              <a:latin typeface="Arial"/>
              <a:cs typeface="Arial"/>
            </a:endParaRPr>
          </a:p>
        </p:txBody>
      </p:sp>
      <p:sp>
        <p:nvSpPr>
          <p:cNvPr id="2" name="object 2"/>
          <p:cNvSpPr txBox="1">
            <a:spLocks noGrp="1"/>
          </p:cNvSpPr>
          <p:nvPr>
            <p:ph type="title"/>
          </p:nvPr>
        </p:nvSpPr>
        <p:spPr>
          <a:xfrm>
            <a:off x="764762" y="792965"/>
            <a:ext cx="9141238" cy="261610"/>
          </a:xfrm>
          <a:prstGeom prst="rect">
            <a:avLst/>
          </a:prstGeom>
        </p:spPr>
        <p:txBody>
          <a:bodyPr vert="horz" wrap="square" lIns="0" tIns="15240" rIns="0" bIns="0" rtlCol="0">
            <a:spAutoFit/>
          </a:bodyPr>
          <a:lstStyle/>
          <a:p>
            <a:pPr marL="12700">
              <a:lnSpc>
                <a:spcPct val="100000"/>
              </a:lnSpc>
              <a:spcBef>
                <a:spcPts val="120"/>
              </a:spcBef>
            </a:pPr>
            <a:r>
              <a:rPr spc="5" dirty="0"/>
              <a:t>National </a:t>
            </a:r>
            <a:r>
              <a:rPr spc="10" dirty="0"/>
              <a:t>Grid </a:t>
            </a:r>
            <a:r>
              <a:rPr lang="en-GB" spc="10" dirty="0"/>
              <a:t>Electricity Transmission Independent </a:t>
            </a:r>
            <a:r>
              <a:rPr lang="en-GB" spc="5" dirty="0"/>
              <a:t>Stakeholder </a:t>
            </a:r>
            <a:r>
              <a:rPr spc="10" dirty="0"/>
              <a:t>Group </a:t>
            </a:r>
            <a:r>
              <a:rPr spc="5" dirty="0"/>
              <a:t>Charter</a:t>
            </a:r>
            <a:r>
              <a:rPr lang="en-GB" spc="5" dirty="0"/>
              <a:t> (</a:t>
            </a:r>
            <a:r>
              <a:rPr lang="en-GB" sz="900" spc="5" dirty="0"/>
              <a:t>0424v1.0</a:t>
            </a:r>
            <a:r>
              <a:rPr lang="en-GB" spc="5" dirty="0"/>
              <a:t>)</a:t>
            </a:r>
            <a:endParaRPr spc="5" dirty="0"/>
          </a:p>
        </p:txBody>
      </p:sp>
      <p:sp>
        <p:nvSpPr>
          <p:cNvPr id="3" name="object 3"/>
          <p:cNvSpPr/>
          <p:nvPr/>
        </p:nvSpPr>
        <p:spPr>
          <a:xfrm>
            <a:off x="834388" y="1221648"/>
            <a:ext cx="8659659" cy="797274"/>
          </a:xfrm>
          <a:custGeom>
            <a:avLst/>
            <a:gdLst/>
            <a:ahLst/>
            <a:cxnLst/>
            <a:rect l="l" t="t" r="r" b="b"/>
            <a:pathLst>
              <a:path w="8600440" h="478789">
                <a:moveTo>
                  <a:pt x="0" y="478536"/>
                </a:moveTo>
                <a:lnTo>
                  <a:pt x="8599932" y="478536"/>
                </a:lnTo>
                <a:lnTo>
                  <a:pt x="8599932" y="0"/>
                </a:lnTo>
                <a:lnTo>
                  <a:pt x="0" y="0"/>
                </a:lnTo>
                <a:lnTo>
                  <a:pt x="0" y="478536"/>
                </a:lnTo>
                <a:close/>
              </a:path>
            </a:pathLst>
          </a:custGeom>
          <a:ln w="28955">
            <a:solidFill>
              <a:srgbClr val="3C66FC"/>
            </a:solidFill>
          </a:ln>
        </p:spPr>
        <p:txBody>
          <a:bodyPr wrap="square" lIns="0" tIns="0" rIns="0" bIns="0" rtlCol="0"/>
          <a:lstStyle/>
          <a:p>
            <a:endParaRPr dirty="0"/>
          </a:p>
        </p:txBody>
      </p:sp>
      <p:sp>
        <p:nvSpPr>
          <p:cNvPr id="4" name="object 4"/>
          <p:cNvSpPr/>
          <p:nvPr/>
        </p:nvSpPr>
        <p:spPr>
          <a:xfrm>
            <a:off x="784401" y="6258450"/>
            <a:ext cx="8683885" cy="447149"/>
          </a:xfrm>
          <a:custGeom>
            <a:avLst/>
            <a:gdLst/>
            <a:ahLst/>
            <a:cxnLst/>
            <a:rect l="l" t="t" r="r" b="b"/>
            <a:pathLst>
              <a:path w="8601710" h="318770">
                <a:moveTo>
                  <a:pt x="0" y="318515"/>
                </a:moveTo>
                <a:lnTo>
                  <a:pt x="8601456" y="318515"/>
                </a:lnTo>
                <a:lnTo>
                  <a:pt x="8601456" y="0"/>
                </a:lnTo>
                <a:lnTo>
                  <a:pt x="0" y="0"/>
                </a:lnTo>
                <a:lnTo>
                  <a:pt x="0" y="318515"/>
                </a:lnTo>
                <a:close/>
              </a:path>
            </a:pathLst>
          </a:custGeom>
          <a:ln w="28955">
            <a:solidFill>
              <a:srgbClr val="3C66FC"/>
            </a:solidFill>
          </a:ln>
        </p:spPr>
        <p:txBody>
          <a:bodyPr wrap="square" lIns="0" tIns="0" rIns="0" bIns="0" rtlCol="0"/>
          <a:lstStyle/>
          <a:p>
            <a:endParaRPr dirty="0"/>
          </a:p>
        </p:txBody>
      </p:sp>
      <p:sp>
        <p:nvSpPr>
          <p:cNvPr id="6" name="object 6"/>
          <p:cNvSpPr txBox="1"/>
          <p:nvPr/>
        </p:nvSpPr>
        <p:spPr>
          <a:xfrm>
            <a:off x="4044187" y="6192605"/>
            <a:ext cx="1874520" cy="378309"/>
          </a:xfrm>
          <a:prstGeom prst="rect">
            <a:avLst/>
          </a:prstGeom>
        </p:spPr>
        <p:txBody>
          <a:bodyPr vert="horz" wrap="square" lIns="0" tIns="11430" rIns="0" bIns="0" rtlCol="0">
            <a:spAutoFit/>
          </a:bodyPr>
          <a:lstStyle/>
          <a:p>
            <a:pPr marL="12700">
              <a:lnSpc>
                <a:spcPct val="100000"/>
              </a:lnSpc>
              <a:spcBef>
                <a:spcPts val="90"/>
              </a:spcBef>
            </a:pPr>
            <a:endParaRPr lang="en-GB" sz="1150" b="1" spc="-10" dirty="0">
              <a:latin typeface="Arial"/>
              <a:cs typeface="Arial"/>
            </a:endParaRPr>
          </a:p>
          <a:p>
            <a:pPr marL="12700">
              <a:lnSpc>
                <a:spcPct val="100000"/>
              </a:lnSpc>
              <a:spcBef>
                <a:spcPts val="90"/>
              </a:spcBef>
            </a:pPr>
            <a:r>
              <a:rPr sz="1150" b="1" spc="-10" dirty="0">
                <a:latin typeface="Arial"/>
                <a:cs typeface="Arial"/>
              </a:rPr>
              <a:t>Commitment </a:t>
            </a:r>
            <a:r>
              <a:rPr sz="1150" b="1" spc="-5" dirty="0">
                <a:latin typeface="Arial"/>
                <a:cs typeface="Arial"/>
              </a:rPr>
              <a:t>to the</a:t>
            </a:r>
            <a:r>
              <a:rPr sz="1150" b="1" spc="-90" dirty="0">
                <a:latin typeface="Arial"/>
                <a:cs typeface="Arial"/>
              </a:rPr>
              <a:t> </a:t>
            </a:r>
            <a:r>
              <a:rPr sz="1150" b="1" spc="-5" dirty="0">
                <a:latin typeface="Arial"/>
                <a:cs typeface="Arial"/>
              </a:rPr>
              <a:t>charter</a:t>
            </a:r>
            <a:endParaRPr sz="1150" dirty="0">
              <a:latin typeface="Arial"/>
              <a:cs typeface="Arial"/>
            </a:endParaRPr>
          </a:p>
        </p:txBody>
      </p:sp>
      <p:sp>
        <p:nvSpPr>
          <p:cNvPr id="9" name="object 9"/>
          <p:cNvSpPr/>
          <p:nvPr/>
        </p:nvSpPr>
        <p:spPr>
          <a:xfrm>
            <a:off x="6332727" y="2427309"/>
            <a:ext cx="1697989" cy="175260"/>
          </a:xfrm>
          <a:custGeom>
            <a:avLst/>
            <a:gdLst/>
            <a:ahLst/>
            <a:cxnLst/>
            <a:rect l="l" t="t" r="r" b="b"/>
            <a:pathLst>
              <a:path w="1697990" h="175260">
                <a:moveTo>
                  <a:pt x="0" y="175260"/>
                </a:moveTo>
                <a:lnTo>
                  <a:pt x="1697736" y="175260"/>
                </a:lnTo>
                <a:lnTo>
                  <a:pt x="1697736" y="0"/>
                </a:lnTo>
                <a:lnTo>
                  <a:pt x="0" y="0"/>
                </a:lnTo>
                <a:lnTo>
                  <a:pt x="0" y="175260"/>
                </a:lnTo>
                <a:close/>
              </a:path>
            </a:pathLst>
          </a:custGeom>
          <a:solidFill>
            <a:srgbClr val="FFFFFF"/>
          </a:solidFill>
        </p:spPr>
        <p:txBody>
          <a:bodyPr wrap="square" lIns="0" tIns="0" rIns="0" bIns="0" rtlCol="0"/>
          <a:lstStyle/>
          <a:p>
            <a:endParaRPr dirty="0"/>
          </a:p>
        </p:txBody>
      </p:sp>
      <p:sp>
        <p:nvSpPr>
          <p:cNvPr id="11" name="object 11"/>
          <p:cNvSpPr/>
          <p:nvPr/>
        </p:nvSpPr>
        <p:spPr>
          <a:xfrm>
            <a:off x="799337" y="2190674"/>
            <a:ext cx="4182110" cy="2533726"/>
          </a:xfrm>
          <a:custGeom>
            <a:avLst/>
            <a:gdLst/>
            <a:ahLst/>
            <a:cxnLst/>
            <a:rect l="l" t="t" r="r" b="b"/>
            <a:pathLst>
              <a:path w="4182110" h="2056129">
                <a:moveTo>
                  <a:pt x="0" y="2055876"/>
                </a:moveTo>
                <a:lnTo>
                  <a:pt x="4181855" y="2055876"/>
                </a:lnTo>
                <a:lnTo>
                  <a:pt x="4181855" y="0"/>
                </a:lnTo>
                <a:lnTo>
                  <a:pt x="0" y="0"/>
                </a:lnTo>
                <a:lnTo>
                  <a:pt x="0" y="2055876"/>
                </a:lnTo>
                <a:close/>
              </a:path>
            </a:pathLst>
          </a:custGeom>
          <a:ln w="28956">
            <a:solidFill>
              <a:srgbClr val="3C66FC"/>
            </a:solidFill>
          </a:ln>
        </p:spPr>
        <p:txBody>
          <a:bodyPr wrap="square" lIns="0" tIns="0" rIns="0" bIns="0" rtlCol="0"/>
          <a:lstStyle/>
          <a:p>
            <a:endParaRPr dirty="0"/>
          </a:p>
        </p:txBody>
      </p:sp>
      <p:grpSp>
        <p:nvGrpSpPr>
          <p:cNvPr id="18" name="Group 17">
            <a:extLst>
              <a:ext uri="{FF2B5EF4-FFF2-40B4-BE49-F238E27FC236}">
                <a16:creationId xmlns:a16="http://schemas.microsoft.com/office/drawing/2014/main" id="{A51DF87A-AB44-4EAF-8E4F-3417FE18B264}"/>
              </a:ext>
            </a:extLst>
          </p:cNvPr>
          <p:cNvGrpSpPr/>
          <p:nvPr/>
        </p:nvGrpSpPr>
        <p:grpSpPr>
          <a:xfrm>
            <a:off x="737280" y="5281599"/>
            <a:ext cx="8683885" cy="869082"/>
            <a:chOff x="4819431" y="2681681"/>
            <a:chExt cx="4291965" cy="824834"/>
          </a:xfrm>
        </p:grpSpPr>
        <p:sp>
          <p:nvSpPr>
            <p:cNvPr id="8" name="object 8"/>
            <p:cNvSpPr/>
            <p:nvPr/>
          </p:nvSpPr>
          <p:spPr>
            <a:xfrm>
              <a:off x="4819431" y="2703804"/>
              <a:ext cx="4291965" cy="802711"/>
            </a:xfrm>
            <a:custGeom>
              <a:avLst/>
              <a:gdLst/>
              <a:ahLst/>
              <a:cxnLst/>
              <a:rect l="l" t="t" r="r" b="b"/>
              <a:pathLst>
                <a:path w="4291965" h="1609725">
                  <a:moveTo>
                    <a:pt x="0" y="1609344"/>
                  </a:moveTo>
                  <a:lnTo>
                    <a:pt x="4291584" y="1609344"/>
                  </a:lnTo>
                  <a:lnTo>
                    <a:pt x="4291584" y="0"/>
                  </a:lnTo>
                  <a:lnTo>
                    <a:pt x="0" y="0"/>
                  </a:lnTo>
                  <a:lnTo>
                    <a:pt x="0" y="1609344"/>
                  </a:lnTo>
                  <a:close/>
                </a:path>
              </a:pathLst>
            </a:custGeom>
            <a:ln w="28956">
              <a:solidFill>
                <a:srgbClr val="3C66FC"/>
              </a:solidFill>
            </a:ln>
          </p:spPr>
          <p:txBody>
            <a:bodyPr wrap="square" lIns="0" tIns="0" rIns="0" bIns="0" rtlCol="0"/>
            <a:lstStyle/>
            <a:p>
              <a:endParaRPr dirty="0"/>
            </a:p>
          </p:txBody>
        </p:sp>
        <p:sp>
          <p:nvSpPr>
            <p:cNvPr id="10" name="object 10"/>
            <p:cNvSpPr txBox="1"/>
            <p:nvPr/>
          </p:nvSpPr>
          <p:spPr>
            <a:xfrm>
              <a:off x="6523360" y="2681681"/>
              <a:ext cx="1713928" cy="186218"/>
            </a:xfrm>
            <a:prstGeom prst="rect">
              <a:avLst/>
            </a:prstGeom>
          </p:spPr>
          <p:txBody>
            <a:bodyPr vert="horz" wrap="square" lIns="0" tIns="11430" rIns="0" bIns="0" rtlCol="0">
              <a:spAutoFit/>
            </a:bodyPr>
            <a:lstStyle/>
            <a:p>
              <a:pPr marL="12700">
                <a:lnSpc>
                  <a:spcPct val="100000"/>
                </a:lnSpc>
                <a:spcBef>
                  <a:spcPts val="90"/>
                </a:spcBef>
              </a:pPr>
              <a:r>
                <a:rPr sz="1200" b="1" spc="-10" dirty="0">
                  <a:latin typeface="Arial"/>
                  <a:cs typeface="Arial"/>
                </a:rPr>
                <a:t>Success</a:t>
              </a:r>
              <a:r>
                <a:rPr sz="1200" b="1" spc="-15" dirty="0">
                  <a:latin typeface="Arial"/>
                  <a:cs typeface="Arial"/>
                </a:rPr>
                <a:t> </a:t>
              </a:r>
              <a:r>
                <a:rPr sz="1200" b="1" spc="-10" dirty="0">
                  <a:latin typeface="Arial"/>
                  <a:cs typeface="Arial"/>
                </a:rPr>
                <a:t>Criteria</a:t>
              </a:r>
              <a:endParaRPr sz="1200" dirty="0">
                <a:latin typeface="Arial"/>
                <a:cs typeface="Arial"/>
              </a:endParaRPr>
            </a:p>
          </p:txBody>
        </p:sp>
        <p:sp>
          <p:nvSpPr>
            <p:cNvPr id="20" name="object 20"/>
            <p:cNvSpPr txBox="1"/>
            <p:nvPr/>
          </p:nvSpPr>
          <p:spPr>
            <a:xfrm>
              <a:off x="4853843" y="2843526"/>
              <a:ext cx="3841258" cy="637158"/>
            </a:xfrm>
            <a:prstGeom prst="rect">
              <a:avLst/>
            </a:prstGeom>
          </p:spPr>
          <p:txBody>
            <a:bodyPr vert="horz" wrap="square" lIns="0" tIns="17145" rIns="0" bIns="0" rtlCol="0">
              <a:spAutoFit/>
            </a:bodyPr>
            <a:lstStyle/>
            <a:p>
              <a:pPr marL="240665" indent="-228600">
                <a:spcBef>
                  <a:spcPts val="135"/>
                </a:spcBef>
                <a:buFont typeface="Arial" panose="020B0604020202020204" pitchFamily="34" charset="0"/>
                <a:buChar char="•"/>
                <a:tabLst>
                  <a:tab pos="198755" algn="l"/>
                </a:tabLst>
              </a:pPr>
              <a:r>
                <a:rPr lang="en-GB" sz="1000" spc="15" dirty="0">
                  <a:latin typeface="Arial"/>
                  <a:cs typeface="Arial"/>
                </a:rPr>
                <a:t>Stakeholder priorities are embedded in decision-making processes and plans as business as usual</a:t>
              </a:r>
            </a:p>
            <a:p>
              <a:pPr marL="240665" indent="-228600">
                <a:lnSpc>
                  <a:spcPct val="100000"/>
                </a:lnSpc>
                <a:spcBef>
                  <a:spcPts val="135"/>
                </a:spcBef>
                <a:buFont typeface="Arial" panose="020B0604020202020204" pitchFamily="34" charset="0"/>
                <a:buChar char="•"/>
                <a:tabLst>
                  <a:tab pos="198755" algn="l"/>
                </a:tabLst>
              </a:pPr>
              <a:r>
                <a:rPr lang="en-GB" sz="1000" spc="15" dirty="0">
                  <a:latin typeface="Arial"/>
                  <a:cs typeface="Arial"/>
                </a:rPr>
                <a:t>Performance metrics &amp; criteria clearly demonstrate National Grid performance</a:t>
              </a:r>
            </a:p>
            <a:p>
              <a:pPr marL="240665" indent="-228600">
                <a:lnSpc>
                  <a:spcPct val="100000"/>
                </a:lnSpc>
                <a:spcBef>
                  <a:spcPts val="135"/>
                </a:spcBef>
                <a:buFont typeface="Arial" panose="020B0604020202020204" pitchFamily="34" charset="0"/>
                <a:buChar char="•"/>
                <a:tabLst>
                  <a:tab pos="198755" algn="l"/>
                </a:tabLst>
              </a:pPr>
              <a:r>
                <a:rPr lang="en-GB" sz="1000" spc="15" dirty="0">
                  <a:latin typeface="Arial"/>
                  <a:cs typeface="Arial"/>
                </a:rPr>
                <a:t>Stakeholder Group </a:t>
              </a:r>
              <a:r>
                <a:rPr sz="1000" spc="15" dirty="0">
                  <a:latin typeface="Arial"/>
                  <a:cs typeface="Arial"/>
                </a:rPr>
                <a:t>report</a:t>
              </a:r>
              <a:r>
                <a:rPr lang="en-GB" sz="1000" spc="15" dirty="0">
                  <a:latin typeface="Arial"/>
                  <a:cs typeface="Arial"/>
                </a:rPr>
                <a:t>s are authoritative and seen as such</a:t>
              </a:r>
            </a:p>
            <a:p>
              <a:pPr marL="240665" indent="-228600">
                <a:lnSpc>
                  <a:spcPct val="100000"/>
                </a:lnSpc>
                <a:spcBef>
                  <a:spcPts val="135"/>
                </a:spcBef>
                <a:buFont typeface="Arial" panose="020B0604020202020204" pitchFamily="34" charset="0"/>
                <a:buChar char="•"/>
                <a:tabLst>
                  <a:tab pos="198755" algn="l"/>
                </a:tabLst>
              </a:pPr>
              <a:r>
                <a:rPr sz="1000" spc="15" dirty="0">
                  <a:latin typeface="Arial"/>
                  <a:cs typeface="Arial"/>
                </a:rPr>
                <a:t>Better outcomes for customers and consumers</a:t>
              </a:r>
            </a:p>
          </p:txBody>
        </p:sp>
      </p:grpSp>
      <p:grpSp>
        <p:nvGrpSpPr>
          <p:cNvPr id="26" name="Group 25">
            <a:extLst>
              <a:ext uri="{FF2B5EF4-FFF2-40B4-BE49-F238E27FC236}">
                <a16:creationId xmlns:a16="http://schemas.microsoft.com/office/drawing/2014/main" id="{2ED6FDCF-DA4A-43F9-8FD9-3D7937C31A33}"/>
              </a:ext>
            </a:extLst>
          </p:cNvPr>
          <p:cNvGrpSpPr/>
          <p:nvPr/>
        </p:nvGrpSpPr>
        <p:grpSpPr>
          <a:xfrm>
            <a:off x="5142863" y="2190674"/>
            <a:ext cx="4351183" cy="1739110"/>
            <a:chOff x="5109208" y="3443411"/>
            <a:chExt cx="4321427" cy="1739110"/>
          </a:xfrm>
        </p:grpSpPr>
        <p:sp>
          <p:nvSpPr>
            <p:cNvPr id="15" name="object 15"/>
            <p:cNvSpPr/>
            <p:nvPr/>
          </p:nvSpPr>
          <p:spPr>
            <a:xfrm>
              <a:off x="5109208" y="3443411"/>
              <a:ext cx="4321427" cy="1453437"/>
            </a:xfrm>
            <a:custGeom>
              <a:avLst/>
              <a:gdLst/>
              <a:ahLst/>
              <a:cxnLst/>
              <a:rect l="l" t="t" r="r" b="b"/>
              <a:pathLst>
                <a:path w="4291965" h="996950">
                  <a:moveTo>
                    <a:pt x="0" y="996695"/>
                  </a:moveTo>
                  <a:lnTo>
                    <a:pt x="4291584" y="996695"/>
                  </a:lnTo>
                  <a:lnTo>
                    <a:pt x="4291584" y="0"/>
                  </a:lnTo>
                  <a:lnTo>
                    <a:pt x="0" y="0"/>
                  </a:lnTo>
                  <a:lnTo>
                    <a:pt x="0" y="996695"/>
                  </a:lnTo>
                  <a:close/>
                </a:path>
              </a:pathLst>
            </a:custGeom>
            <a:ln w="28956">
              <a:solidFill>
                <a:srgbClr val="3C66FC"/>
              </a:solidFill>
            </a:ln>
          </p:spPr>
          <p:txBody>
            <a:bodyPr wrap="square" lIns="0" tIns="0" rIns="0" bIns="0" rtlCol="0"/>
            <a:lstStyle/>
            <a:p>
              <a:endParaRPr/>
            </a:p>
          </p:txBody>
        </p:sp>
        <p:sp>
          <p:nvSpPr>
            <p:cNvPr id="19" name="object 19"/>
            <p:cNvSpPr txBox="1"/>
            <p:nvPr/>
          </p:nvSpPr>
          <p:spPr>
            <a:xfrm>
              <a:off x="6171880" y="3496006"/>
              <a:ext cx="2591119" cy="196208"/>
            </a:xfrm>
            <a:prstGeom prst="rect">
              <a:avLst/>
            </a:prstGeom>
          </p:spPr>
          <p:txBody>
            <a:bodyPr vert="horz" wrap="square" lIns="0" tIns="11430" rIns="0" bIns="0" rtlCol="0">
              <a:spAutoFit/>
            </a:bodyPr>
            <a:lstStyle/>
            <a:p>
              <a:pPr marL="12700">
                <a:lnSpc>
                  <a:spcPct val="100000"/>
                </a:lnSpc>
                <a:spcBef>
                  <a:spcPts val="90"/>
                </a:spcBef>
              </a:pPr>
              <a:r>
                <a:rPr sz="1200" b="1" spc="-10" dirty="0">
                  <a:latin typeface="Arial"/>
                  <a:cs typeface="Arial"/>
                </a:rPr>
                <a:t>How </a:t>
              </a:r>
              <a:r>
                <a:rPr sz="1200" b="1" dirty="0">
                  <a:latin typeface="Arial"/>
                  <a:cs typeface="Arial"/>
                </a:rPr>
                <a:t>we </a:t>
              </a:r>
              <a:r>
                <a:rPr sz="1200" b="1" spc="-5" dirty="0">
                  <a:latin typeface="Arial"/>
                  <a:cs typeface="Arial"/>
                </a:rPr>
                <a:t>will </a:t>
              </a:r>
              <a:r>
                <a:rPr sz="1200" b="1" spc="-10" dirty="0">
                  <a:latin typeface="Arial"/>
                  <a:cs typeface="Arial"/>
                </a:rPr>
                <a:t>behave as a</a:t>
              </a:r>
              <a:r>
                <a:rPr sz="1200" b="1" spc="-50" dirty="0">
                  <a:latin typeface="Arial"/>
                  <a:cs typeface="Arial"/>
                </a:rPr>
                <a:t> </a:t>
              </a:r>
              <a:r>
                <a:rPr sz="1200" b="1" spc="-10" dirty="0">
                  <a:latin typeface="Arial"/>
                  <a:cs typeface="Arial"/>
                </a:rPr>
                <a:t>team?</a:t>
              </a:r>
              <a:endParaRPr sz="1200" dirty="0">
                <a:latin typeface="Arial"/>
                <a:cs typeface="Arial"/>
              </a:endParaRPr>
            </a:p>
          </p:txBody>
        </p:sp>
        <p:sp>
          <p:nvSpPr>
            <p:cNvPr id="21" name="object 21"/>
            <p:cNvSpPr txBox="1"/>
            <p:nvPr/>
          </p:nvSpPr>
          <p:spPr>
            <a:xfrm>
              <a:off x="5253354" y="3677622"/>
              <a:ext cx="4123868" cy="1504899"/>
            </a:xfrm>
            <a:prstGeom prst="rect">
              <a:avLst/>
            </a:prstGeom>
          </p:spPr>
          <p:txBody>
            <a:bodyPr vert="horz" wrap="square" lIns="0" tIns="17145" rIns="0" bIns="0" rtlCol="0">
              <a:spAutoFit/>
            </a:bodyPr>
            <a:lstStyle/>
            <a:p>
              <a:pPr marL="198120" indent="-186055">
                <a:lnSpc>
                  <a:spcPct val="100000"/>
                </a:lnSpc>
                <a:spcBef>
                  <a:spcPts val="135"/>
                </a:spcBef>
                <a:buFont typeface="Arial" panose="020B0604020202020204" pitchFamily="34" charset="0"/>
                <a:buChar char="•"/>
                <a:tabLst>
                  <a:tab pos="198755" algn="l"/>
                </a:tabLst>
              </a:pPr>
              <a:r>
                <a:rPr lang="en-GB" sz="1000" spc="20" dirty="0">
                  <a:latin typeface="Arial"/>
                  <a:cs typeface="Arial"/>
                </a:rPr>
                <a:t>Adhere to our Code of Conduct</a:t>
              </a:r>
            </a:p>
            <a:p>
              <a:pPr marL="198120" indent="-186055">
                <a:lnSpc>
                  <a:spcPct val="100000"/>
                </a:lnSpc>
                <a:spcBef>
                  <a:spcPts val="135"/>
                </a:spcBef>
                <a:buFont typeface="Arial" panose="020B0604020202020204" pitchFamily="34" charset="0"/>
                <a:buChar char="•"/>
                <a:tabLst>
                  <a:tab pos="198755" algn="l"/>
                </a:tabLst>
              </a:pPr>
              <a:r>
                <a:rPr sz="1000" spc="20" dirty="0">
                  <a:latin typeface="Arial"/>
                  <a:cs typeface="Arial"/>
                </a:rPr>
                <a:t>Show</a:t>
              </a:r>
              <a:r>
                <a:rPr sz="1000" spc="40" dirty="0">
                  <a:latin typeface="Arial"/>
                  <a:cs typeface="Arial"/>
                </a:rPr>
                <a:t> </a:t>
              </a:r>
              <a:r>
                <a:rPr sz="1000" spc="20" dirty="0">
                  <a:latin typeface="Arial"/>
                  <a:cs typeface="Arial"/>
                </a:rPr>
                <a:t>empathy</a:t>
              </a:r>
              <a:endParaRPr sz="1000" dirty="0">
                <a:latin typeface="Arial"/>
                <a:cs typeface="Arial"/>
              </a:endParaRPr>
            </a:p>
            <a:p>
              <a:pPr marL="198120" indent="-186055">
                <a:lnSpc>
                  <a:spcPct val="100000"/>
                </a:lnSpc>
                <a:spcBef>
                  <a:spcPts val="50"/>
                </a:spcBef>
                <a:buFont typeface="Arial" panose="020B0604020202020204" pitchFamily="34" charset="0"/>
                <a:buChar char="•"/>
                <a:tabLst>
                  <a:tab pos="198755" algn="l"/>
                </a:tabLst>
              </a:pPr>
              <a:r>
                <a:rPr sz="1000" spc="15" dirty="0">
                  <a:latin typeface="Arial"/>
                  <a:cs typeface="Arial"/>
                </a:rPr>
                <a:t>Appreciate diversity of</a:t>
              </a:r>
              <a:r>
                <a:rPr sz="1000" spc="100" dirty="0">
                  <a:latin typeface="Arial"/>
                  <a:cs typeface="Arial"/>
                </a:rPr>
                <a:t> </a:t>
              </a:r>
              <a:r>
                <a:rPr sz="1000" spc="10" dirty="0">
                  <a:latin typeface="Arial"/>
                  <a:cs typeface="Arial"/>
                </a:rPr>
                <a:t>views</a:t>
              </a:r>
              <a:endParaRPr sz="1000" dirty="0">
                <a:latin typeface="Arial"/>
                <a:cs typeface="Arial"/>
              </a:endParaRPr>
            </a:p>
            <a:p>
              <a:pPr marL="198120" indent="-186055">
                <a:lnSpc>
                  <a:spcPct val="100000"/>
                </a:lnSpc>
                <a:spcBef>
                  <a:spcPts val="60"/>
                </a:spcBef>
                <a:buFont typeface="Arial" panose="020B0604020202020204" pitchFamily="34" charset="0"/>
                <a:buChar char="•"/>
                <a:tabLst>
                  <a:tab pos="198755" algn="l"/>
                </a:tabLst>
              </a:pPr>
              <a:r>
                <a:rPr sz="1000" spc="20" dirty="0">
                  <a:latin typeface="Arial"/>
                  <a:cs typeface="Arial"/>
                </a:rPr>
                <a:t>Make </a:t>
              </a:r>
              <a:r>
                <a:rPr sz="1000" spc="10" dirty="0">
                  <a:latin typeface="Arial"/>
                  <a:cs typeface="Arial"/>
                </a:rPr>
                <a:t>effective </a:t>
              </a:r>
              <a:r>
                <a:rPr sz="1000" spc="20" dirty="0">
                  <a:latin typeface="Arial"/>
                  <a:cs typeface="Arial"/>
                </a:rPr>
                <a:t>use </a:t>
              </a:r>
              <a:r>
                <a:rPr sz="1000" spc="15" dirty="0">
                  <a:latin typeface="Arial"/>
                  <a:cs typeface="Arial"/>
                </a:rPr>
                <a:t>of</a:t>
              </a:r>
              <a:r>
                <a:rPr sz="1000" spc="75" dirty="0">
                  <a:latin typeface="Arial"/>
                  <a:cs typeface="Arial"/>
                </a:rPr>
                <a:t> </a:t>
              </a:r>
              <a:r>
                <a:rPr sz="1000" spc="15" dirty="0">
                  <a:latin typeface="Arial"/>
                  <a:cs typeface="Arial"/>
                </a:rPr>
                <a:t>time</a:t>
              </a:r>
              <a:endParaRPr sz="1000" dirty="0">
                <a:latin typeface="Arial"/>
                <a:cs typeface="Arial"/>
              </a:endParaRPr>
            </a:p>
            <a:p>
              <a:pPr marL="198120" indent="-186055">
                <a:lnSpc>
                  <a:spcPct val="100000"/>
                </a:lnSpc>
                <a:spcBef>
                  <a:spcPts val="50"/>
                </a:spcBef>
                <a:buFont typeface="Arial" panose="020B0604020202020204" pitchFamily="34" charset="0"/>
                <a:buChar char="•"/>
                <a:tabLst>
                  <a:tab pos="198755" algn="l"/>
                </a:tabLst>
              </a:pPr>
              <a:r>
                <a:rPr sz="1000" spc="10" dirty="0">
                  <a:latin typeface="Arial"/>
                  <a:cs typeface="Arial"/>
                </a:rPr>
                <a:t>Contribute </a:t>
              </a:r>
              <a:r>
                <a:rPr sz="1000" spc="15" dirty="0">
                  <a:latin typeface="Arial"/>
                  <a:cs typeface="Arial"/>
                </a:rPr>
                <a:t>to good </a:t>
              </a:r>
              <a:r>
                <a:rPr sz="1000" spc="10" dirty="0">
                  <a:latin typeface="Arial"/>
                  <a:cs typeface="Arial"/>
                </a:rPr>
                <a:t>quality </a:t>
              </a:r>
              <a:r>
                <a:rPr sz="1000" spc="15" dirty="0">
                  <a:latin typeface="Arial"/>
                  <a:cs typeface="Arial"/>
                </a:rPr>
                <a:t>discussion and</a:t>
              </a:r>
              <a:r>
                <a:rPr sz="1000" spc="210" dirty="0">
                  <a:latin typeface="Arial"/>
                  <a:cs typeface="Arial"/>
                </a:rPr>
                <a:t> </a:t>
              </a:r>
              <a:r>
                <a:rPr sz="1000" spc="15" dirty="0">
                  <a:latin typeface="Arial"/>
                  <a:cs typeface="Arial"/>
                </a:rPr>
                <a:t>challenges</a:t>
              </a:r>
              <a:endParaRPr sz="1000" dirty="0">
                <a:latin typeface="Arial"/>
                <a:cs typeface="Arial"/>
              </a:endParaRPr>
            </a:p>
            <a:p>
              <a:pPr marL="198120" indent="-186055">
                <a:spcBef>
                  <a:spcPts val="60"/>
                </a:spcBef>
                <a:buFont typeface="Arial" panose="020B0604020202020204" pitchFamily="34" charset="0"/>
                <a:buChar char="•"/>
                <a:tabLst>
                  <a:tab pos="198755" algn="l"/>
                </a:tabLst>
              </a:pPr>
              <a:r>
                <a:rPr lang="en-US" sz="1000" dirty="0">
                  <a:latin typeface="Arial"/>
                  <a:cs typeface="Arial"/>
                </a:rPr>
                <a:t>Prepare ahead of meetings to be able contribute effectively</a:t>
              </a:r>
            </a:p>
            <a:p>
              <a:pPr marL="198120" indent="-186055">
                <a:spcBef>
                  <a:spcPts val="60"/>
                </a:spcBef>
                <a:buFont typeface="Arial" panose="020B0604020202020204" pitchFamily="34" charset="0"/>
                <a:buChar char="•"/>
                <a:tabLst>
                  <a:tab pos="198755" algn="l"/>
                </a:tabLst>
              </a:pPr>
              <a:r>
                <a:rPr lang="en-US" sz="1000" dirty="0">
                  <a:latin typeface="Arial"/>
                  <a:cs typeface="Arial"/>
                </a:rPr>
                <a:t>Represent our constituency, not our company</a:t>
              </a:r>
            </a:p>
            <a:p>
              <a:pPr marL="198120" indent="-186055">
                <a:lnSpc>
                  <a:spcPct val="100000"/>
                </a:lnSpc>
                <a:spcBef>
                  <a:spcPts val="60"/>
                </a:spcBef>
                <a:buAutoNum type="arabicPeriod"/>
                <a:tabLst>
                  <a:tab pos="198755" algn="l"/>
                </a:tabLst>
              </a:pPr>
              <a:endParaRPr lang="en-GB" sz="1000" spc="10" dirty="0">
                <a:latin typeface="Arial"/>
                <a:cs typeface="Arial"/>
              </a:endParaRPr>
            </a:p>
            <a:p>
              <a:pPr marL="198120" indent="-186055">
                <a:lnSpc>
                  <a:spcPct val="100000"/>
                </a:lnSpc>
                <a:spcBef>
                  <a:spcPts val="60"/>
                </a:spcBef>
                <a:buAutoNum type="arabicPeriod"/>
                <a:tabLst>
                  <a:tab pos="198755" algn="l"/>
                </a:tabLst>
              </a:pPr>
              <a:endParaRPr sz="1000" dirty="0">
                <a:latin typeface="Arial"/>
                <a:cs typeface="Arial"/>
              </a:endParaRPr>
            </a:p>
          </p:txBody>
        </p:sp>
      </p:grpSp>
      <p:grpSp>
        <p:nvGrpSpPr>
          <p:cNvPr id="12" name="Group 11">
            <a:extLst>
              <a:ext uri="{FF2B5EF4-FFF2-40B4-BE49-F238E27FC236}">
                <a16:creationId xmlns:a16="http://schemas.microsoft.com/office/drawing/2014/main" id="{F28A11FA-4596-44D9-B049-76AC263CEBF2}"/>
              </a:ext>
            </a:extLst>
          </p:cNvPr>
          <p:cNvGrpSpPr/>
          <p:nvPr/>
        </p:nvGrpSpPr>
        <p:grpSpPr>
          <a:xfrm>
            <a:off x="5153801" y="3678048"/>
            <a:ext cx="4351184" cy="1711399"/>
            <a:chOff x="799316" y="4911401"/>
            <a:chExt cx="4182110" cy="1362893"/>
          </a:xfrm>
        </p:grpSpPr>
        <p:sp>
          <p:nvSpPr>
            <p:cNvPr id="14" name="object 14"/>
            <p:cNvSpPr/>
            <p:nvPr/>
          </p:nvSpPr>
          <p:spPr>
            <a:xfrm>
              <a:off x="799316" y="4911401"/>
              <a:ext cx="4182110" cy="1029468"/>
            </a:xfrm>
            <a:custGeom>
              <a:avLst/>
              <a:gdLst/>
              <a:ahLst/>
              <a:cxnLst/>
              <a:rect l="l" t="t" r="r" b="b"/>
              <a:pathLst>
                <a:path w="4182110" h="996950">
                  <a:moveTo>
                    <a:pt x="0" y="996695"/>
                  </a:moveTo>
                  <a:lnTo>
                    <a:pt x="4181855" y="996695"/>
                  </a:lnTo>
                  <a:lnTo>
                    <a:pt x="4181855" y="0"/>
                  </a:lnTo>
                  <a:lnTo>
                    <a:pt x="0" y="0"/>
                  </a:lnTo>
                  <a:lnTo>
                    <a:pt x="0" y="996695"/>
                  </a:lnTo>
                  <a:close/>
                </a:path>
              </a:pathLst>
            </a:custGeom>
            <a:ln w="28956">
              <a:solidFill>
                <a:srgbClr val="3C66FC"/>
              </a:solidFill>
            </a:ln>
          </p:spPr>
          <p:txBody>
            <a:bodyPr wrap="square" lIns="0" tIns="0" rIns="0" bIns="0" rtlCol="0"/>
            <a:lstStyle/>
            <a:p>
              <a:endParaRPr/>
            </a:p>
          </p:txBody>
        </p:sp>
        <p:sp>
          <p:nvSpPr>
            <p:cNvPr id="17" name="object 17"/>
            <p:cNvSpPr txBox="1"/>
            <p:nvPr/>
          </p:nvSpPr>
          <p:spPr>
            <a:xfrm>
              <a:off x="1820695" y="4948765"/>
              <a:ext cx="1891030" cy="199390"/>
            </a:xfrm>
            <a:prstGeom prst="rect">
              <a:avLst/>
            </a:prstGeom>
          </p:spPr>
          <p:txBody>
            <a:bodyPr vert="horz" wrap="square" lIns="0" tIns="11430" rIns="0" bIns="0" rtlCol="0">
              <a:spAutoFit/>
            </a:bodyPr>
            <a:lstStyle/>
            <a:p>
              <a:pPr marL="12700">
                <a:lnSpc>
                  <a:spcPct val="100000"/>
                </a:lnSpc>
                <a:spcBef>
                  <a:spcPts val="90"/>
                </a:spcBef>
              </a:pPr>
              <a:r>
                <a:rPr sz="1150" b="1" spc="-5" dirty="0">
                  <a:latin typeface="Arial"/>
                  <a:cs typeface="Arial"/>
                </a:rPr>
                <a:t>What </a:t>
              </a:r>
              <a:r>
                <a:rPr sz="1150" b="1" dirty="0">
                  <a:latin typeface="Arial"/>
                  <a:cs typeface="Arial"/>
                </a:rPr>
                <a:t>we </a:t>
              </a:r>
              <a:r>
                <a:rPr sz="1150" b="1" spc="-5" dirty="0">
                  <a:latin typeface="Arial"/>
                  <a:cs typeface="Arial"/>
                </a:rPr>
                <a:t>will </a:t>
              </a:r>
              <a:r>
                <a:rPr sz="1150" b="1" spc="-10" dirty="0">
                  <a:latin typeface="Arial"/>
                  <a:cs typeface="Arial"/>
                </a:rPr>
                <a:t>do as a</a:t>
              </a:r>
              <a:r>
                <a:rPr sz="1150" b="1" spc="-95" dirty="0">
                  <a:latin typeface="Arial"/>
                  <a:cs typeface="Arial"/>
                </a:rPr>
                <a:t> </a:t>
              </a:r>
              <a:r>
                <a:rPr sz="1150" b="1" spc="-10" dirty="0">
                  <a:latin typeface="Arial"/>
                  <a:cs typeface="Arial"/>
                </a:rPr>
                <a:t>team?</a:t>
              </a:r>
              <a:endParaRPr sz="1150" dirty="0">
                <a:latin typeface="Arial"/>
                <a:cs typeface="Arial"/>
              </a:endParaRPr>
            </a:p>
          </p:txBody>
        </p:sp>
        <p:sp>
          <p:nvSpPr>
            <p:cNvPr id="22" name="object 22"/>
            <p:cNvSpPr txBox="1"/>
            <p:nvPr/>
          </p:nvSpPr>
          <p:spPr>
            <a:xfrm>
              <a:off x="888719" y="5102819"/>
              <a:ext cx="4049218" cy="1171475"/>
            </a:xfrm>
            <a:prstGeom prst="rect">
              <a:avLst/>
            </a:prstGeom>
          </p:spPr>
          <p:txBody>
            <a:bodyPr vert="horz" wrap="square" lIns="0" tIns="17145" rIns="0" bIns="0" rtlCol="0">
              <a:spAutoFit/>
            </a:bodyPr>
            <a:lstStyle/>
            <a:p>
              <a:pPr marL="198120" indent="-186055">
                <a:lnSpc>
                  <a:spcPct val="100000"/>
                </a:lnSpc>
                <a:spcBef>
                  <a:spcPts val="135"/>
                </a:spcBef>
                <a:buFont typeface="Arial" panose="020B0604020202020204" pitchFamily="34" charset="0"/>
                <a:buChar char="•"/>
                <a:tabLst>
                  <a:tab pos="198755" algn="l"/>
                </a:tabLst>
              </a:pPr>
              <a:r>
                <a:rPr sz="1000" spc="20" dirty="0">
                  <a:latin typeface="Arial"/>
                  <a:cs typeface="Arial"/>
                </a:rPr>
                <a:t>Add</a:t>
              </a:r>
              <a:r>
                <a:rPr sz="1000" spc="30" dirty="0">
                  <a:latin typeface="Arial"/>
                  <a:cs typeface="Arial"/>
                </a:rPr>
                <a:t> </a:t>
              </a:r>
              <a:r>
                <a:rPr sz="1000" spc="15" dirty="0">
                  <a:latin typeface="Arial"/>
                  <a:cs typeface="Arial"/>
                </a:rPr>
                <a:t>value</a:t>
              </a:r>
              <a:endParaRPr sz="1000" dirty="0">
                <a:latin typeface="Arial"/>
                <a:cs typeface="Arial"/>
              </a:endParaRPr>
            </a:p>
            <a:p>
              <a:pPr marL="198120" indent="-186055">
                <a:lnSpc>
                  <a:spcPct val="100000"/>
                </a:lnSpc>
                <a:spcBef>
                  <a:spcPts val="50"/>
                </a:spcBef>
                <a:buFont typeface="Arial" panose="020B0604020202020204" pitchFamily="34" charset="0"/>
                <a:buChar char="•"/>
                <a:tabLst>
                  <a:tab pos="198755" algn="l"/>
                </a:tabLst>
              </a:pPr>
              <a:r>
                <a:rPr sz="1000" spc="10" dirty="0">
                  <a:latin typeface="Arial"/>
                  <a:cs typeface="Arial"/>
                </a:rPr>
                <a:t>Maintain</a:t>
              </a:r>
              <a:r>
                <a:rPr sz="1000" spc="65" dirty="0">
                  <a:latin typeface="Arial"/>
                  <a:cs typeface="Arial"/>
                </a:rPr>
                <a:t> </a:t>
              </a:r>
              <a:r>
                <a:rPr sz="1000" spc="15" dirty="0">
                  <a:latin typeface="Arial"/>
                  <a:cs typeface="Arial"/>
                </a:rPr>
                <a:t>independence</a:t>
              </a:r>
              <a:r>
                <a:rPr lang="en-GB" sz="1000" spc="15" dirty="0">
                  <a:latin typeface="Arial"/>
                  <a:cs typeface="Arial"/>
                </a:rPr>
                <a:t> and be transparent </a:t>
              </a:r>
            </a:p>
            <a:p>
              <a:pPr marL="198120" indent="-186055">
                <a:lnSpc>
                  <a:spcPct val="100000"/>
                </a:lnSpc>
                <a:spcBef>
                  <a:spcPts val="50"/>
                </a:spcBef>
                <a:buFont typeface="Arial" panose="020B0604020202020204" pitchFamily="34" charset="0"/>
                <a:buChar char="•"/>
                <a:tabLst>
                  <a:tab pos="198755" algn="l"/>
                </a:tabLst>
              </a:pPr>
              <a:r>
                <a:rPr sz="1000" spc="15" dirty="0">
                  <a:latin typeface="Arial"/>
                  <a:cs typeface="Arial"/>
                </a:rPr>
                <a:t>Challenge constructively and provide </a:t>
              </a:r>
              <a:r>
                <a:rPr sz="1000" spc="10" dirty="0">
                  <a:latin typeface="Arial"/>
                  <a:cs typeface="Arial"/>
                </a:rPr>
                <a:t>specific </a:t>
              </a:r>
              <a:r>
                <a:rPr sz="1000" spc="15" dirty="0">
                  <a:latin typeface="Arial"/>
                  <a:cs typeface="Arial"/>
                </a:rPr>
                <a:t>feedback</a:t>
              </a:r>
              <a:endParaRPr sz="1000" dirty="0">
                <a:latin typeface="Arial"/>
                <a:cs typeface="Arial"/>
              </a:endParaRPr>
            </a:p>
            <a:p>
              <a:pPr marL="198120" indent="-186055">
                <a:lnSpc>
                  <a:spcPct val="100000"/>
                </a:lnSpc>
                <a:spcBef>
                  <a:spcPts val="60"/>
                </a:spcBef>
                <a:buFont typeface="Arial" panose="020B0604020202020204" pitchFamily="34" charset="0"/>
                <a:buChar char="•"/>
                <a:tabLst>
                  <a:tab pos="198755" algn="l"/>
                </a:tabLst>
              </a:pPr>
              <a:r>
                <a:rPr sz="1000" spc="10" dirty="0">
                  <a:latin typeface="Arial"/>
                  <a:cs typeface="Arial"/>
                </a:rPr>
                <a:t>Bring </a:t>
              </a:r>
              <a:r>
                <a:rPr sz="1000" spc="20" dirty="0">
                  <a:latin typeface="Arial"/>
                  <a:cs typeface="Arial"/>
                </a:rPr>
                <a:t>a </a:t>
              </a:r>
              <a:r>
                <a:rPr sz="1000" spc="15" dirty="0">
                  <a:latin typeface="Arial"/>
                  <a:cs typeface="Arial"/>
                </a:rPr>
                <a:t>diversity of</a:t>
              </a:r>
              <a:r>
                <a:rPr sz="1000" spc="65" dirty="0">
                  <a:latin typeface="Arial"/>
                  <a:cs typeface="Arial"/>
                </a:rPr>
                <a:t> </a:t>
              </a:r>
              <a:r>
                <a:rPr sz="1000" spc="10" dirty="0">
                  <a:latin typeface="Arial"/>
                  <a:cs typeface="Arial"/>
                </a:rPr>
                <a:t>views</a:t>
              </a:r>
              <a:r>
                <a:rPr lang="en-GB" sz="1000" spc="10" dirty="0">
                  <a:latin typeface="Arial"/>
                  <a:cs typeface="Arial"/>
                </a:rPr>
                <a:t> and </a:t>
              </a:r>
              <a:endParaRPr sz="1000" dirty="0">
                <a:latin typeface="Arial"/>
                <a:cs typeface="Arial"/>
              </a:endParaRPr>
            </a:p>
            <a:p>
              <a:pPr marL="198120" indent="-186055">
                <a:lnSpc>
                  <a:spcPct val="100000"/>
                </a:lnSpc>
                <a:spcBef>
                  <a:spcPts val="50"/>
                </a:spcBef>
                <a:buFont typeface="Arial" panose="020B0604020202020204" pitchFamily="34" charset="0"/>
                <a:buChar char="•"/>
                <a:tabLst>
                  <a:tab pos="198755" algn="l"/>
                </a:tabLst>
              </a:pPr>
              <a:r>
                <a:rPr sz="1000" spc="15" dirty="0">
                  <a:latin typeface="Arial"/>
                  <a:cs typeface="Arial"/>
                </a:rPr>
                <a:t>Focus </a:t>
              </a:r>
              <a:r>
                <a:rPr sz="1000" spc="20" dirty="0">
                  <a:latin typeface="Arial"/>
                  <a:cs typeface="Arial"/>
                </a:rPr>
                <a:t>on outcomes </a:t>
              </a:r>
              <a:r>
                <a:rPr sz="1000" spc="15" dirty="0">
                  <a:latin typeface="Arial"/>
                  <a:cs typeface="Arial"/>
                </a:rPr>
                <a:t>and </a:t>
              </a:r>
              <a:r>
                <a:rPr sz="1000" spc="20" dirty="0">
                  <a:latin typeface="Arial"/>
                  <a:cs typeface="Arial"/>
                </a:rPr>
                <a:t>keep </a:t>
              </a:r>
              <a:r>
                <a:rPr sz="1000" spc="10" dirty="0">
                  <a:latin typeface="Arial"/>
                  <a:cs typeface="Arial"/>
                </a:rPr>
                <a:t>within</a:t>
              </a:r>
              <a:r>
                <a:rPr sz="1000" spc="120" dirty="0">
                  <a:latin typeface="Arial"/>
                  <a:cs typeface="Arial"/>
                </a:rPr>
                <a:t> </a:t>
              </a:r>
              <a:r>
                <a:rPr sz="1000" spc="15" dirty="0">
                  <a:latin typeface="Arial"/>
                  <a:cs typeface="Arial"/>
                </a:rPr>
                <a:t>scope</a:t>
              </a:r>
              <a:endParaRPr lang="en-GB" sz="1000" spc="15" dirty="0">
                <a:latin typeface="Arial"/>
                <a:cs typeface="Arial"/>
              </a:endParaRPr>
            </a:p>
            <a:p>
              <a:pPr marL="198120" indent="-186055">
                <a:spcBef>
                  <a:spcPts val="50"/>
                </a:spcBef>
                <a:buFont typeface="Arial" panose="020B0604020202020204" pitchFamily="34" charset="0"/>
                <a:buChar char="•"/>
                <a:tabLst>
                  <a:tab pos="198755" algn="l"/>
                </a:tabLst>
              </a:pPr>
              <a:r>
                <a:rPr lang="en-US" sz="1000" dirty="0">
                  <a:latin typeface="Arial"/>
                  <a:cs typeface="Arial"/>
                </a:rPr>
                <a:t>Constantly seek to improve how we do things </a:t>
              </a:r>
            </a:p>
            <a:p>
              <a:pPr marL="198120" indent="-186055">
                <a:lnSpc>
                  <a:spcPct val="100000"/>
                </a:lnSpc>
                <a:spcBef>
                  <a:spcPts val="50"/>
                </a:spcBef>
                <a:buFont typeface="Arial" panose="020B0604020202020204" pitchFamily="34" charset="0"/>
                <a:buChar char="•"/>
                <a:tabLst>
                  <a:tab pos="198755" algn="l"/>
                </a:tabLst>
              </a:pPr>
              <a:endParaRPr lang="en-GB" sz="1000" spc="15" dirty="0">
                <a:latin typeface="Arial"/>
                <a:cs typeface="Arial"/>
              </a:endParaRPr>
            </a:p>
          </p:txBody>
        </p:sp>
      </p:grpSp>
      <p:sp>
        <p:nvSpPr>
          <p:cNvPr id="23" name="object 23"/>
          <p:cNvSpPr txBox="1"/>
          <p:nvPr/>
        </p:nvSpPr>
        <p:spPr>
          <a:xfrm>
            <a:off x="912672" y="2263190"/>
            <a:ext cx="2475230" cy="148117"/>
          </a:xfrm>
          <a:prstGeom prst="rect">
            <a:avLst/>
          </a:prstGeom>
        </p:spPr>
        <p:txBody>
          <a:bodyPr vert="horz" wrap="square" lIns="0" tIns="17145" rIns="0" bIns="0" rtlCol="0">
            <a:spAutoFit/>
          </a:bodyPr>
          <a:lstStyle/>
          <a:p>
            <a:pPr marL="12700">
              <a:lnSpc>
                <a:spcPct val="100000"/>
              </a:lnSpc>
              <a:spcBef>
                <a:spcPts val="135"/>
              </a:spcBef>
            </a:pPr>
            <a:r>
              <a:rPr sz="850" spc="5" dirty="0">
                <a:latin typeface="Arial"/>
                <a:cs typeface="Arial"/>
              </a:rPr>
              <a:t> </a:t>
            </a:r>
            <a:endParaRPr sz="850" dirty="0">
              <a:latin typeface="Arial"/>
              <a:cs typeface="Arial"/>
            </a:endParaRPr>
          </a:p>
        </p:txBody>
      </p:sp>
      <p:sp>
        <p:nvSpPr>
          <p:cNvPr id="24" name="object 24"/>
          <p:cNvSpPr txBox="1">
            <a:spLocks noGrp="1"/>
          </p:cNvSpPr>
          <p:nvPr>
            <p:ph type="body" idx="1"/>
          </p:nvPr>
        </p:nvSpPr>
        <p:spPr>
          <a:xfrm>
            <a:off x="912672" y="2211729"/>
            <a:ext cx="3965575" cy="2570575"/>
          </a:xfrm>
          <a:prstGeom prst="rect">
            <a:avLst/>
          </a:prstGeom>
        </p:spPr>
        <p:txBody>
          <a:bodyPr vert="horz" wrap="square" lIns="0" tIns="38735" rIns="0" bIns="0" rtlCol="0">
            <a:spAutoFit/>
          </a:bodyPr>
          <a:lstStyle/>
          <a:p>
            <a:pPr algn="ctr"/>
            <a:r>
              <a:rPr lang="en-GB" sz="1200" b="1" spc="-10" dirty="0"/>
              <a:t>Scope</a:t>
            </a:r>
            <a:endParaRPr lang="en-GB" sz="1200" dirty="0"/>
          </a:p>
          <a:p>
            <a:pPr marL="228600" indent="-228600">
              <a:buFont typeface="Arial" panose="020B0604020202020204" pitchFamily="34" charset="0"/>
              <a:buChar char="•"/>
            </a:pPr>
            <a:r>
              <a:rPr lang="en-GB" sz="1000" dirty="0"/>
              <a:t>Monitor, challenge and input into National Grid’s engagement programme with stakeholders </a:t>
            </a:r>
            <a:r>
              <a:rPr lang="en-US" sz="1000" dirty="0"/>
              <a:t>and hold it to account in incorporating stakeholders’ views into its business decision-making processes and plans.</a:t>
            </a:r>
            <a:endParaRPr lang="en-GB" sz="1000" dirty="0"/>
          </a:p>
          <a:p>
            <a:pPr marL="228600" lvl="0" indent="-228600">
              <a:buFont typeface="Arial" panose="020B0604020202020204" pitchFamily="34" charset="0"/>
              <a:buChar char="•"/>
            </a:pPr>
            <a:r>
              <a:rPr lang="en-GB" sz="1000" dirty="0"/>
              <a:t>Play a key role in shaping National Grid as the pathway to Net Zero is developed, challenging how National Grid responds to external change.   </a:t>
            </a:r>
          </a:p>
          <a:p>
            <a:pPr marL="228600" lvl="0" indent="-228600">
              <a:buFont typeface="Arial" panose="020B0604020202020204" pitchFamily="34" charset="0"/>
              <a:buChar char="•"/>
            </a:pPr>
            <a:r>
              <a:rPr lang="en-GB" sz="1000" dirty="0"/>
              <a:t>Scrutinise and provide expert input and challenge to National Grid’s priorities and activities </a:t>
            </a:r>
          </a:p>
          <a:p>
            <a:pPr marL="228600" lvl="0" indent="-228600">
              <a:buFont typeface="Arial" panose="020B0604020202020204" pitchFamily="34" charset="0"/>
              <a:buChar char="•"/>
            </a:pPr>
            <a:r>
              <a:rPr lang="en-GB" sz="1000" dirty="0"/>
              <a:t>Hold National Grid to account in delivering its commitments by </a:t>
            </a:r>
            <a:r>
              <a:rPr lang="en-US" sz="1000" dirty="0"/>
              <a:t>monitoring delivery and transparency. </a:t>
            </a:r>
          </a:p>
          <a:p>
            <a:pPr marL="228600" lvl="0" indent="-228600">
              <a:buFont typeface="Arial" panose="020B0604020202020204" pitchFamily="34" charset="0"/>
              <a:buChar char="•"/>
            </a:pPr>
            <a:r>
              <a:rPr lang="en-US" sz="1000" dirty="0"/>
              <a:t>Help to make National Grid more stakeholder-led and to meaningfully demonstrate fairness, legitimacy and consumer-focus throughout the business.</a:t>
            </a:r>
            <a:endParaRPr lang="en-GB" sz="1000" dirty="0"/>
          </a:p>
          <a:p>
            <a:pPr marL="240666" indent="-228600">
              <a:lnSpc>
                <a:spcPct val="100000"/>
              </a:lnSpc>
              <a:spcBef>
                <a:spcPts val="305"/>
              </a:spcBef>
              <a:buFont typeface="+mj-lt"/>
              <a:buAutoNum type="arabicPeriod"/>
              <a:tabLst>
                <a:tab pos="139065" algn="l"/>
              </a:tabLst>
            </a:pPr>
            <a:endParaRPr sz="1000" spc="1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80118-167C-4FEE-8508-C30168ED5F7D}"/>
              </a:ext>
            </a:extLst>
          </p:cNvPr>
          <p:cNvSpPr>
            <a:spLocks noGrp="1"/>
          </p:cNvSpPr>
          <p:nvPr>
            <p:ph type="title"/>
          </p:nvPr>
        </p:nvSpPr>
        <p:spPr>
          <a:xfrm>
            <a:off x="700307" y="762000"/>
            <a:ext cx="8505385" cy="492443"/>
          </a:xfrm>
        </p:spPr>
        <p:txBody>
          <a:bodyPr/>
          <a:lstStyle/>
          <a:p>
            <a:r>
              <a:rPr lang="en-GB" dirty="0"/>
              <a:t>National Grid </a:t>
            </a:r>
            <a:r>
              <a:rPr lang="en-GB" spc="10" dirty="0"/>
              <a:t>Electricity Transmission Independent </a:t>
            </a:r>
            <a:r>
              <a:rPr lang="en-GB" spc="5" dirty="0"/>
              <a:t>Stakeholder </a:t>
            </a:r>
            <a:r>
              <a:rPr lang="en-GB" spc="10" dirty="0"/>
              <a:t>Group</a:t>
            </a:r>
            <a:r>
              <a:rPr lang="en-GB" dirty="0"/>
              <a:t> Code of Conduct (based on Nolan Principles of Public Life) </a:t>
            </a:r>
            <a:r>
              <a:rPr lang="en-GB" sz="900" spc="5" dirty="0"/>
              <a:t>(0424v1.0)</a:t>
            </a:r>
            <a:endParaRPr lang="en-GB" sz="900" dirty="0"/>
          </a:p>
        </p:txBody>
      </p:sp>
      <p:graphicFrame>
        <p:nvGraphicFramePr>
          <p:cNvPr id="3" name="Table 3">
            <a:extLst>
              <a:ext uri="{FF2B5EF4-FFF2-40B4-BE49-F238E27FC236}">
                <a16:creationId xmlns:a16="http://schemas.microsoft.com/office/drawing/2014/main" id="{1C6CF669-75E4-4C86-B447-67D1E567650D}"/>
              </a:ext>
            </a:extLst>
          </p:cNvPr>
          <p:cNvGraphicFramePr>
            <a:graphicFrameLocks noGrp="1"/>
          </p:cNvGraphicFramePr>
          <p:nvPr>
            <p:extLst>
              <p:ext uri="{D42A27DB-BD31-4B8C-83A1-F6EECF244321}">
                <p14:modId xmlns:p14="http://schemas.microsoft.com/office/powerpoint/2010/main" val="2178243104"/>
              </p:ext>
            </p:extLst>
          </p:nvPr>
        </p:nvGraphicFramePr>
        <p:xfrm>
          <a:off x="669485" y="1254443"/>
          <a:ext cx="8976840" cy="5467903"/>
        </p:xfrm>
        <a:graphic>
          <a:graphicData uri="http://schemas.openxmlformats.org/drawingml/2006/table">
            <a:tbl>
              <a:tblPr firstRow="1" bandRow="1">
                <a:tableStyleId>{5C22544A-7EE6-4342-B048-85BDC9FD1C3A}</a:tableStyleId>
              </a:tblPr>
              <a:tblGrid>
                <a:gridCol w="1656905">
                  <a:extLst>
                    <a:ext uri="{9D8B030D-6E8A-4147-A177-3AD203B41FA5}">
                      <a16:colId xmlns:a16="http://schemas.microsoft.com/office/drawing/2014/main" val="2199734051"/>
                    </a:ext>
                  </a:extLst>
                </a:gridCol>
                <a:gridCol w="7319935">
                  <a:extLst>
                    <a:ext uri="{9D8B030D-6E8A-4147-A177-3AD203B41FA5}">
                      <a16:colId xmlns:a16="http://schemas.microsoft.com/office/drawing/2014/main" val="4077820433"/>
                    </a:ext>
                  </a:extLst>
                </a:gridCol>
              </a:tblGrid>
              <a:tr h="569319">
                <a:tc>
                  <a:txBody>
                    <a:bodyPr/>
                    <a:lstStyle/>
                    <a:p>
                      <a:r>
                        <a:rPr lang="en-GB" sz="1400" dirty="0">
                          <a:latin typeface="Arial" panose="020B0604020202020204" pitchFamily="34" charset="0"/>
                          <a:cs typeface="Arial" panose="020B0604020202020204" pitchFamily="34" charset="0"/>
                        </a:rPr>
                        <a:t>Principle</a:t>
                      </a:r>
                    </a:p>
                  </a:txBody>
                  <a:tcPr/>
                </a:tc>
                <a:tc>
                  <a:txBody>
                    <a:bodyPr/>
                    <a:lstStyle/>
                    <a:p>
                      <a:r>
                        <a:rPr lang="en-GB" sz="1400" dirty="0">
                          <a:latin typeface="Arial" panose="020B0604020202020204" pitchFamily="34" charset="0"/>
                          <a:cs typeface="Arial" panose="020B0604020202020204" pitchFamily="34" charset="0"/>
                        </a:rPr>
                        <a:t>Description</a:t>
                      </a:r>
                    </a:p>
                  </a:txBody>
                  <a:tcPr/>
                </a:tc>
                <a:extLst>
                  <a:ext uri="{0D108BD9-81ED-4DB2-BD59-A6C34878D82A}">
                    <a16:rowId xmlns:a16="http://schemas.microsoft.com/office/drawing/2014/main" val="648825968"/>
                  </a:ext>
                </a:extLst>
              </a:tr>
              <a:tr h="569319">
                <a:tc>
                  <a:txBody>
                    <a:bodyPr/>
                    <a:lstStyle/>
                    <a:p>
                      <a:r>
                        <a:rPr lang="en-GB" sz="1400" b="1" dirty="0">
                          <a:latin typeface="Arial" panose="020B0604020202020204" pitchFamily="34" charset="0"/>
                          <a:cs typeface="Arial" panose="020B0604020202020204" pitchFamily="34" charset="0"/>
                        </a:rPr>
                        <a:t>Selflessness </a:t>
                      </a:r>
                    </a:p>
                  </a:txBody>
                  <a:tcPr/>
                </a:tc>
                <a:tc>
                  <a:txBody>
                    <a:bodyPr/>
                    <a:lstStyle/>
                    <a:p>
                      <a:r>
                        <a:rPr lang="en-GB" sz="1400">
                          <a:latin typeface="Arial" panose="020B0604020202020204" pitchFamily="34" charset="0"/>
                          <a:cs typeface="Arial" panose="020B0604020202020204" pitchFamily="34" charset="0"/>
                        </a:rPr>
                        <a:t>Stakeholder </a:t>
                      </a:r>
                      <a:r>
                        <a:rPr lang="en-GB" sz="1400" dirty="0">
                          <a:latin typeface="Arial" panose="020B0604020202020204" pitchFamily="34" charset="0"/>
                          <a:cs typeface="Arial" panose="020B0604020202020204" pitchFamily="34" charset="0"/>
                        </a:rPr>
                        <a:t>Group Members will act solely in the interests of National Grid’s stakeholders and end consumers</a:t>
                      </a:r>
                    </a:p>
                  </a:txBody>
                  <a:tcPr/>
                </a:tc>
                <a:extLst>
                  <a:ext uri="{0D108BD9-81ED-4DB2-BD59-A6C34878D82A}">
                    <a16:rowId xmlns:a16="http://schemas.microsoft.com/office/drawing/2014/main" val="253000340"/>
                  </a:ext>
                </a:extLst>
              </a:tr>
              <a:tr h="973731">
                <a:tc>
                  <a:txBody>
                    <a:bodyPr/>
                    <a:lstStyle/>
                    <a:p>
                      <a:r>
                        <a:rPr lang="en-GB" sz="1400" b="1" dirty="0">
                          <a:latin typeface="Arial" panose="020B0604020202020204" pitchFamily="34" charset="0"/>
                          <a:cs typeface="Arial" panose="020B0604020202020204" pitchFamily="34" charset="0"/>
                        </a:rPr>
                        <a:t>Integrity</a:t>
                      </a:r>
                    </a:p>
                  </a:txBody>
                  <a:tcPr/>
                </a:tc>
                <a:tc>
                  <a:txBody>
                    <a:bodyPr/>
                    <a:lstStyle/>
                    <a:p>
                      <a:r>
                        <a:rPr lang="en-GB" sz="1400" dirty="0">
                          <a:latin typeface="Arial" panose="020B0604020202020204" pitchFamily="34" charset="0"/>
                          <a:cs typeface="Arial" panose="020B0604020202020204" pitchFamily="34" charset="0"/>
                        </a:rPr>
                        <a:t>Stakeholder Group Members will avoid placing themselves under any obligation to people or organisations that might try inappropriately to influence them in their work. They will not act or take decisions in order to gain financial or other material benefits for themselves, their family or their friends. They shall declare and resolve any interests and relationships.</a:t>
                      </a:r>
                    </a:p>
                  </a:txBody>
                  <a:tcPr/>
                </a:tc>
                <a:extLst>
                  <a:ext uri="{0D108BD9-81ED-4DB2-BD59-A6C34878D82A}">
                    <a16:rowId xmlns:a16="http://schemas.microsoft.com/office/drawing/2014/main" val="1401448235"/>
                  </a:ext>
                </a:extLst>
              </a:tr>
              <a:tr h="569319">
                <a:tc>
                  <a:txBody>
                    <a:bodyPr/>
                    <a:lstStyle/>
                    <a:p>
                      <a:r>
                        <a:rPr lang="en-GB" sz="1400" b="1" dirty="0">
                          <a:latin typeface="Arial" panose="020B0604020202020204" pitchFamily="34" charset="0"/>
                          <a:cs typeface="Arial" panose="020B0604020202020204" pitchFamily="34" charset="0"/>
                        </a:rPr>
                        <a:t>Objectivity</a:t>
                      </a:r>
                    </a:p>
                  </a:txBody>
                  <a:tcPr/>
                </a:tc>
                <a:tc>
                  <a:txBody>
                    <a:bodyPr/>
                    <a:lstStyle/>
                    <a:p>
                      <a:r>
                        <a:rPr lang="en-GB" sz="1400" dirty="0">
                          <a:latin typeface="Arial" panose="020B0604020202020204" pitchFamily="34" charset="0"/>
                          <a:cs typeface="Arial" panose="020B0604020202020204" pitchFamily="34" charset="0"/>
                        </a:rPr>
                        <a:t>Stakeholder Group Members will act and take decisions impartially, fairly and on merit, using the best evidence and without discrimination or bias </a:t>
                      </a:r>
                    </a:p>
                  </a:txBody>
                  <a:tcPr/>
                </a:tc>
                <a:extLst>
                  <a:ext uri="{0D108BD9-81ED-4DB2-BD59-A6C34878D82A}">
                    <a16:rowId xmlns:a16="http://schemas.microsoft.com/office/drawing/2014/main" val="3151668093"/>
                  </a:ext>
                </a:extLst>
              </a:tr>
              <a:tr h="569319">
                <a:tc>
                  <a:txBody>
                    <a:bodyPr/>
                    <a:lstStyle/>
                    <a:p>
                      <a:r>
                        <a:rPr lang="en-GB" sz="1400" b="1" dirty="0">
                          <a:latin typeface="Arial" panose="020B0604020202020204" pitchFamily="34" charset="0"/>
                          <a:cs typeface="Arial" panose="020B0604020202020204" pitchFamily="34" charset="0"/>
                        </a:rPr>
                        <a:t>Accountability</a:t>
                      </a:r>
                    </a:p>
                  </a:txBody>
                  <a:tcPr/>
                </a:tc>
                <a:tc>
                  <a:txBody>
                    <a:bodyPr/>
                    <a:lstStyle/>
                    <a:p>
                      <a:r>
                        <a:rPr lang="en-GB" sz="1400" dirty="0">
                          <a:latin typeface="Arial" panose="020B0604020202020204" pitchFamily="34" charset="0"/>
                          <a:cs typeface="Arial" panose="020B0604020202020204" pitchFamily="34" charset="0"/>
                        </a:rPr>
                        <a:t>Stakeholder Group Members are accountable to National </a:t>
                      </a:r>
                      <a:r>
                        <a:rPr lang="en-GB" sz="1400" dirty="0">
                          <a:solidFill>
                            <a:schemeClr val="tx1"/>
                          </a:solidFill>
                          <a:latin typeface="Arial" panose="020B0604020202020204" pitchFamily="34" charset="0"/>
                          <a:cs typeface="Arial" panose="020B0604020202020204" pitchFamily="34" charset="0"/>
                        </a:rPr>
                        <a:t>Grid’s stakeholders</a:t>
                      </a:r>
                      <a:r>
                        <a:rPr lang="en-GB" sz="1400" baseline="0" dirty="0">
                          <a:solidFill>
                            <a:schemeClr val="tx1"/>
                          </a:solidFill>
                          <a:latin typeface="Arial" panose="020B0604020202020204" pitchFamily="34" charset="0"/>
                          <a:cs typeface="Arial" panose="020B0604020202020204" pitchFamily="34" charset="0"/>
                        </a:rPr>
                        <a:t> and </a:t>
                      </a:r>
                      <a:r>
                        <a:rPr lang="en-GB" sz="1400" dirty="0">
                          <a:solidFill>
                            <a:schemeClr val="tx1"/>
                          </a:solidFill>
                          <a:latin typeface="Arial" panose="020B0604020202020204" pitchFamily="34" charset="0"/>
                          <a:cs typeface="Arial" panose="020B0604020202020204" pitchFamily="34" charset="0"/>
                        </a:rPr>
                        <a:t>end consumers and will put in place measures to ensure effective </a:t>
                      </a:r>
                      <a:r>
                        <a:rPr lang="en-GB" sz="1400" dirty="0">
                          <a:latin typeface="Arial" panose="020B0604020202020204" pitchFamily="34" charset="0"/>
                          <a:cs typeface="Arial" panose="020B0604020202020204" pitchFamily="34" charset="0"/>
                        </a:rPr>
                        <a:t>scrutiny of the Stakeholder Group’s activity     </a:t>
                      </a:r>
                    </a:p>
                  </a:txBody>
                  <a:tcPr/>
                </a:tc>
                <a:extLst>
                  <a:ext uri="{0D108BD9-81ED-4DB2-BD59-A6C34878D82A}">
                    <a16:rowId xmlns:a16="http://schemas.microsoft.com/office/drawing/2014/main" val="3513842214"/>
                  </a:ext>
                </a:extLst>
              </a:tr>
              <a:tr h="753856">
                <a:tc>
                  <a:txBody>
                    <a:bodyPr/>
                    <a:lstStyle/>
                    <a:p>
                      <a:r>
                        <a:rPr lang="en-GB" sz="1400" b="1" dirty="0">
                          <a:latin typeface="Arial" panose="020B0604020202020204" pitchFamily="34" charset="0"/>
                          <a:cs typeface="Arial" panose="020B0604020202020204" pitchFamily="34" charset="0"/>
                        </a:rPr>
                        <a:t>Openness</a:t>
                      </a:r>
                    </a:p>
                  </a:txBody>
                  <a:tcPr/>
                </a:tc>
                <a:tc>
                  <a:txBody>
                    <a:bodyPr/>
                    <a:lstStyle/>
                    <a:p>
                      <a:r>
                        <a:rPr lang="en-GB" sz="1400" dirty="0">
                          <a:latin typeface="Arial" panose="020B0604020202020204" pitchFamily="34" charset="0"/>
                          <a:cs typeface="Arial" panose="020B0604020202020204" pitchFamily="34" charset="0"/>
                        </a:rPr>
                        <a:t>Stakeholder Group Members will act and take decisions in an open and transparent manner.  Information will not be withheld from the public unless there are clear and lawful reasons for doing so.</a:t>
                      </a:r>
                    </a:p>
                  </a:txBody>
                  <a:tcPr/>
                </a:tc>
                <a:extLst>
                  <a:ext uri="{0D108BD9-81ED-4DB2-BD59-A6C34878D82A}">
                    <a16:rowId xmlns:a16="http://schemas.microsoft.com/office/drawing/2014/main" val="3384875750"/>
                  </a:ext>
                </a:extLst>
              </a:tr>
              <a:tr h="569319">
                <a:tc>
                  <a:txBody>
                    <a:bodyPr/>
                    <a:lstStyle/>
                    <a:p>
                      <a:r>
                        <a:rPr lang="en-GB" sz="1400" b="1" dirty="0">
                          <a:latin typeface="Arial" panose="020B0604020202020204" pitchFamily="34" charset="0"/>
                          <a:cs typeface="Arial" panose="020B0604020202020204" pitchFamily="34" charset="0"/>
                        </a:rPr>
                        <a:t>Honesty</a:t>
                      </a:r>
                    </a:p>
                  </a:txBody>
                  <a:tcPr/>
                </a:tc>
                <a:tc>
                  <a:txBody>
                    <a:bodyPr/>
                    <a:lstStyle/>
                    <a:p>
                      <a:r>
                        <a:rPr lang="en-GB" sz="1400" dirty="0">
                          <a:latin typeface="Arial" panose="020B0604020202020204" pitchFamily="34" charset="0"/>
                          <a:cs typeface="Arial" panose="020B0604020202020204" pitchFamily="34" charset="0"/>
                        </a:rPr>
                        <a:t>Stakeholder Group Members will, at all times, be truthful </a:t>
                      </a:r>
                    </a:p>
                  </a:txBody>
                  <a:tcPr/>
                </a:tc>
                <a:extLst>
                  <a:ext uri="{0D108BD9-81ED-4DB2-BD59-A6C34878D82A}">
                    <a16:rowId xmlns:a16="http://schemas.microsoft.com/office/drawing/2014/main" val="3544671876"/>
                  </a:ext>
                </a:extLst>
              </a:tr>
              <a:tr h="569319">
                <a:tc>
                  <a:txBody>
                    <a:bodyPr/>
                    <a:lstStyle/>
                    <a:p>
                      <a:r>
                        <a:rPr lang="en-GB" sz="1400" b="1" dirty="0">
                          <a:latin typeface="Arial" panose="020B0604020202020204" pitchFamily="34" charset="0"/>
                          <a:cs typeface="Arial" panose="020B0604020202020204" pitchFamily="34" charset="0"/>
                        </a:rPr>
                        <a:t>Leadership</a:t>
                      </a:r>
                    </a:p>
                  </a:txBody>
                  <a:tcPr/>
                </a:tc>
                <a:tc>
                  <a:txBody>
                    <a:bodyPr/>
                    <a:lstStyle/>
                    <a:p>
                      <a:r>
                        <a:rPr lang="en-GB" sz="1400" dirty="0">
                          <a:latin typeface="Arial" panose="020B0604020202020204" pitchFamily="34" charset="0"/>
                          <a:cs typeface="Arial" panose="020B0604020202020204" pitchFamily="34" charset="0"/>
                        </a:rPr>
                        <a:t>Stakeholder Group Members will exhibit these principles in their behaviour.  They will actively promote, and robustly support, the principles and be willing to challenge poor behaviour wherever it occurs.</a:t>
                      </a:r>
                    </a:p>
                  </a:txBody>
                  <a:tcPr/>
                </a:tc>
                <a:extLst>
                  <a:ext uri="{0D108BD9-81ED-4DB2-BD59-A6C34878D82A}">
                    <a16:rowId xmlns:a16="http://schemas.microsoft.com/office/drawing/2014/main" val="2069805144"/>
                  </a:ext>
                </a:extLst>
              </a:tr>
            </a:tbl>
          </a:graphicData>
        </a:graphic>
      </p:graphicFrame>
    </p:spTree>
    <p:extLst>
      <p:ext uri="{BB962C8B-B14F-4D97-AF65-F5344CB8AC3E}">
        <p14:creationId xmlns:p14="http://schemas.microsoft.com/office/powerpoint/2010/main" val="4084865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55C48C6A3CE554C9EE0DE4F168CC83B" ma:contentTypeVersion="12" ma:contentTypeDescription="Create a new document." ma:contentTypeScope="" ma:versionID="18130fb8b541b03a8e643b6219821423">
  <xsd:schema xmlns:xsd="http://www.w3.org/2001/XMLSchema" xmlns:xs="http://www.w3.org/2001/XMLSchema" xmlns:p="http://schemas.microsoft.com/office/2006/metadata/properties" xmlns:ns2="8fb249e4-89f4-42c0-809a-a3bc61ee8bd1" xmlns:ns3="ddc63569-3e2f-4e7a-be05-2ae44eb749e3" targetNamespace="http://schemas.microsoft.com/office/2006/metadata/properties" ma:root="true" ma:fieldsID="cccfc3606baa1383ae678a95d4afd51d" ns2:_="" ns3:_="">
    <xsd:import namespace="8fb249e4-89f4-42c0-809a-a3bc61ee8bd1"/>
    <xsd:import namespace="ddc63569-3e2f-4e7a-be05-2ae44eb749e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b249e4-89f4-42c0-809a-a3bc61ee8b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dc63569-3e2f-4e7a-be05-2ae44eb749e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37F39AA-3AE9-4DDB-B26B-800C3AC1F763}">
  <ds:schemaRefs>
    <ds:schemaRef ds:uri="http://schemas.microsoft.com/sharepoint/v3/contenttype/forms"/>
  </ds:schemaRefs>
</ds:datastoreItem>
</file>

<file path=customXml/itemProps2.xml><?xml version="1.0" encoding="utf-8"?>
<ds:datastoreItem xmlns:ds="http://schemas.openxmlformats.org/officeDocument/2006/customXml" ds:itemID="{A60E7B48-FBE6-4FF4-ABD6-4D07358B2EFE}"/>
</file>

<file path=customXml/itemProps3.xml><?xml version="1.0" encoding="utf-8"?>
<ds:datastoreItem xmlns:ds="http://schemas.openxmlformats.org/officeDocument/2006/customXml" ds:itemID="{B412A424-6206-4608-A2E7-A6BF6D6D190B}">
  <ds:schemaRefs>
    <ds:schemaRef ds:uri="http://purl.org/dc/terms/"/>
    <ds:schemaRef ds:uri="http://schemas.openxmlformats.org/package/2006/metadata/core-properties"/>
    <ds:schemaRef ds:uri="http://schemas.microsoft.com/office/2006/documentManagement/types"/>
    <ds:schemaRef ds:uri="http://purl.org/dc/dcmitype/"/>
    <ds:schemaRef ds:uri="http://purl.org/dc/elements/1.1/"/>
    <ds:schemaRef ds:uri="http://schemas.microsoft.com/office/2006/metadata/properties"/>
    <ds:schemaRef ds:uri="ddc63569-3e2f-4e7a-be05-2ae44eb749e3"/>
    <ds:schemaRef ds:uri="http://schemas.microsoft.com/office/infopath/2007/PartnerControls"/>
    <ds:schemaRef ds:uri="ff9b6034-df7c-415d-bf60-a60846362b6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167</TotalTime>
  <Words>515</Words>
  <Application>Microsoft Office PowerPoint</Application>
  <PresentationFormat>A4 Paper (210x297 mm)</PresentationFormat>
  <Paragraphs>49</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National Grid Electricity Transmission Independent Stakeholder Group Charter (0424v1.0)</vt:lpstr>
      <vt:lpstr>National Grid Electricity Transmission Independent Stakeholder Group Code of Conduct (based on Nolan Principles of Public Life) (0424v1.0)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Portfolio Delivery Board Terms of Reference</dc:title>
  <dc:creator>National Grid</dc:creator>
  <cp:lastModifiedBy>Amelia Affum</cp:lastModifiedBy>
  <cp:revision>18</cp:revision>
  <cp:lastPrinted>2020-04-21T14:20:46Z</cp:lastPrinted>
  <dcterms:created xsi:type="dcterms:W3CDTF">2020-03-09T15:47:51Z</dcterms:created>
  <dcterms:modified xsi:type="dcterms:W3CDTF">2024-04-12T20:41:42Z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2018-07-18T00:00:00Z</vt:filetime>
  </property>
  <property fmtid="{D5CDD505-2E9C-101B-9397-08002B2CF9AE}" pid="3" name="Creator">
    <vt:lpwstr>Microsoft® PowerPoint® 2016</vt:lpwstr>
  </property>
  <property fmtid="{D5CDD505-2E9C-101B-9397-08002B2CF9AE}" pid="4" name="LastSaved">
    <vt:filetime>2020-03-09T00:00:00Z</vt:filetime>
  </property>
  <property fmtid="{D5CDD505-2E9C-101B-9397-08002B2CF9AE}" pid="5" name="ContentTypeId">
    <vt:lpwstr>0x010100F55C48C6A3CE554C9EE0DE4F168CC83B</vt:lpwstr>
  </property>
  <property fmtid="{D5CDD505-2E9C-101B-9397-08002B2CF9AE}" pid="7" name="_NewReviewCycle">
    <vt:lpwstr/>
  </property>
</Properties>
</file>